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autoCompressPictures="0">
  <p:sldMasterIdLst>
    <p:sldMasterId id="2147483648" r:id="rId1"/>
    <p:sldMasterId id="2147483660" r:id="rId3"/>
  </p:sldMasterIdLst>
  <p:notesMasterIdLst>
    <p:notesMasterId r:id="rId5"/>
  </p:notesMasterIdLst>
  <p:sldIdLst>
    <p:sldId id="256" r:id="rId4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L="0"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1pPr>
    <a:lvl2pPr marL="457200"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2pPr>
    <a:lvl3pPr marL="914400"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3pPr>
    <a:lvl4pPr marL="1371600"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4pPr>
    <a:lvl5pPr marL="1828800"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5pPr>
    <a:lvl6pPr marL="2286000"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6pPr>
    <a:lvl7pPr marL="2743200"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7pPr>
    <a:lvl8pPr marL="3200400"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8pPr>
    <a:lvl9pPr marL="3657600"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>
  <p:normalViewPr>
    <p:restoredLeft sz="15620"/>
    <p:restoredTop sz="94660"/>
  </p:normalViewPr>
  <p:slideViewPr>
    <p:cSldViewPr snapToGrid="0">
      <p:cViewPr varScale="1">
        <p:scale>
          <a:sx n="100" d="100"/>
          <a:sy n="100" d="100"/>
        </p:scale>
        <p:origin x="0" y="0"/>
      </p:cViewPr>
      <p:guideLst>
        <p:guide orient="horz" pos="1620"/>
        <p:guide pos="2880"/>
      </p:guideLst>
    </p:cSldViewPr>
  </p:slide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5.xml"/><Relationship Id="rId8" Type="http://schemas.openxmlformats.org/officeDocument/2006/relationships/slide" Target="slides/slide4.xml"/><Relationship Id="rId7" Type="http://schemas.openxmlformats.org/officeDocument/2006/relationships/slide" Target="slides/slide3.xml"/><Relationship Id="rId6" Type="http://schemas.openxmlformats.org/officeDocument/2006/relationships/slide" Target="slides/slide2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3" Type="http://schemas.openxmlformats.org/officeDocument/2006/relationships/slideMaster" Target="slideMasters/slideMaster2.xml"/><Relationship Id="rId23" Type="http://schemas.openxmlformats.org/officeDocument/2006/relationships/tableStyles" Target="tableStyles.xml"/><Relationship Id="rId22" Type="http://schemas.openxmlformats.org/officeDocument/2006/relationships/viewProps" Target="viewProps.xml"/><Relationship Id="rId21" Type="http://schemas.openxmlformats.org/officeDocument/2006/relationships/presProps" Target="presProps.xml"/><Relationship Id="rId20" Type="http://schemas.openxmlformats.org/officeDocument/2006/relationships/slide" Target="slides/slide16.xml"/><Relationship Id="rId2" Type="http://schemas.openxmlformats.org/officeDocument/2006/relationships/theme" Target="theme/theme1.xml"/><Relationship Id="rId19" Type="http://schemas.openxmlformats.org/officeDocument/2006/relationships/slide" Target="slides/slide15.xml"/><Relationship Id="rId18" Type="http://schemas.openxmlformats.org/officeDocument/2006/relationships/slide" Target="slides/slide14.xml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268E1E-0E44-426D-905E-8AD9B19D2182}" type="datetimeFigureOut">
              <a:rPr lang="cs-CZ" smtClean="0"/>
            </a:fld>
            <a:endParaRPr lang="cs-C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1B2431-D351-4C6E-A3CF-9DFAC0E3E050}" type="slidenum">
              <a:rPr lang="cs-CZ" smtClean="0"/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4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5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6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大家好，欢迎参加本次招聘说明会。今天，我们将为大家介绍一系列极具挑战性和高回报的岗位机会。这些岗位打破了传统的薪酬模式，采用无底薪、纯提成的方式，为真正有能力、有资源的精英提供一个没有天花板的舞台。如果你渴望突破收入瓶颈，渴望将自己的才华和资源转化为实实在在的财富，那么接下来的内容将非常适合你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网络营销专员的主要职责是线上推广、内容创作、社群运营和数据分析。我们要求你精通至少一种网络营销方式，比如短视频运营、直播带货等。如果你有成功的线上获客案例，那就更好了。这份工作是纯线上的，时间非常自由，非常适合互联网达人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网络营销专员的薪酬是按成交订单获取高额提成，无底薪。你的收入潜力巨大，根据你的引流效果和转化率，月入过万是很轻松的。工作优势在于无需坐班，居家办公，能充分发挥你的网络特长。感兴趣的话，请联系我们，并分享你擅长的平台和过往案例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最后一个岗位是会议营销专员。如果你擅长线下活动，善于与人沟通，并且有会议营销的经验，那么这个岗位将为你提供一个挑战高薪的绝佳机会。你将有机会接触高端人脉，实现人脉变现。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会议营销专员的职责包括活动邀约、现场执行、促单转化和渠道合作。我们要求你具备会议营销经验或丰富的渠道资源。如果你形象气质佳，沟通能力强，并且有出色的现场应变能力，那就非常适合这个岗位。工作模式可以兼职，根据活动安排灵活工作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会议营销专员同样采用纯提成制，收入上不封顶。由于会议现场成交率高，单笔提成非常可观，收入潜力远超传统销售。这份工作能让你接触到高端人脉，快速提升个人能力。如果你有会销经验或渠道资源，欢迎联系我们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最后，再次感谢大家的聆听。我们是一家快速发展的公司，崇尚结果导向，为优秀人才提供广阔的发展空间。屏幕上是我们的统一联系方式，无论你对哪个岗位感兴趣，都可以通过这些方式联系我们。我们期待你的加入，与我们一起共创辉煌！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再次感谢大家的时间。希望今天的介绍能让您对我们的岗位有更深入的了解。我们相信，优秀的人才值得拥有更好的回报。期待与您携手，共创辉煌！谢谢！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本次我们主要招聘四个方向的岗位。首先是“销售代表”，适合拥有丰富客户资源的你；其次是“团队负责人”，我们寻找的是能够带领团队打胜仗的管理精英；第三是“网络营销专员”，如果你擅长线上推广和获客，这里将是你的舞台；最后是“会议营销专员”，我们需要善于线下拓展和现场转化的高手。接下来，我们将逐一介绍每个岗位的详细信息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首先，我们来看第一个岗位：销售代表。这个岗位的核心是“资源变现”。如果你拥有丰富的客户资源，并且渴望将这些资源转化为实实在在的收入，那么这个岗位就是为你量身定制的。我们提供极高的提成比例，并且工作时间非常自由，真正实现多劳多得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具体来说，销售代表的职责包括客户开发、需求挖掘、商务谈判和客户维护。我们希望你具备丰富的客户资源，有销售经验，沟通能力强，并且对高收入有强烈的渴望。最重要的是，这份工作时间自由，可以全职也可以兼职，非常灵活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在薪资方面，我们采用纯提成制，无底薪，提成比例非常可观，最高可达50%。你的收入完全取决于你的能力和资源，上不封顶。工作优势在于无需坐班，时间自由。如果你感兴趣，可以通过屏幕上的联系方式联系我们，直接告诉我们你的资源领域和期望收入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接下来是第二个岗位：团队负责人。我们不仅仅是招聘一名员工，更是在寻找一位销售合伙人。如果你有带领团队的经验，渴望打造一支顶尖的销售团队，并共享发展红利，那么这个机会不容错过。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团队负责人的职责包括团队组建、管理、业务开拓和资源整合。我们要求你具备至少一年的销售团队管理经验，有能力独立带队。同时，你需要有丰富的销售经验和卓越的领导能力。这份工作同样可以兼职，我们提供平台，期待你带领团队创造辉煌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团队负责人的薪酬结构非常有吸引力，包括个人高提成和团队业绩管理奖金，实现双重收入。你的收入潜力巨大，除了个人业绩提成，还能获得团队总业绩X%的管理奖金。我们提供独立的团队管理权限和广阔的发展空间。如果你有兴趣，请联系我们，并告诉我们你的团队规模和过往业绩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第三个岗位是网络营销专员。如果你是网络达人，擅长通过线上渠道获取客户，那么这个岗位将让你如鱼得水。我们提供高提成，支持在家办公，让你轻松将网络流量转化为实实在在的收入。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matchingName="标题幻灯片">
  <p:cSld name="TITLE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hape 30"/>
          <p:cNvSpPr txBox="1"/>
          <p:nvPr>
            <p:ph type="ctrTitle"/>
          </p:nvPr>
        </p:nvSpPr>
        <p:spPr>
          <a:xfrm>
            <a:off x="1143000" y="841772"/>
            <a:ext cx="6858000" cy="179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Arial" panose="020B0604020202020204"/>
              <a:buNone/>
              <a:defRPr sz="45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3" name="Shape 31"/>
          <p:cNvSpPr txBox="1"/>
          <p:nvPr>
            <p:ph type="subTitle" idx="1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1pPr>
            <a:lvl2pPr lvl="1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lvl="2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3pPr>
            <a:lvl4pPr lvl="3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lvl="4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lvl="5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/>
        </p:txBody>
      </p:sp>
      <p:sp>
        <p:nvSpPr>
          <p:cNvPr id="14" name="Shape 32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5" name="Shape 33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6" name="Shape 34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matchingName="标题和竖排文字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Shape 49"/>
          <p:cNvSpPr txBox="1"/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70" name="Shape 50"/>
          <p:cNvSpPr txBox="1"/>
          <p:nvPr>
            <p:ph type="body" idx="1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71" name="Shape 51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72" name="Shape 52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73" name="Shape 53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matchingName="竖排标题与文本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Shape 15"/>
          <p:cNvSpPr txBox="1"/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76" name="Shape 16"/>
          <p:cNvSpPr txBox="1"/>
          <p:nvPr>
            <p:ph type="body" idx="1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77" name="Shape 17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78" name="Shape 18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79" name="Shape 19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matchingName="标题和内容">
  <p:cSld name="OBJECT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hape 54"/>
          <p:cNvSpPr txBox="1"/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9" name="Shape 55"/>
          <p:cNvSpPr txBox="1"/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20" name="Shape 56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21" name="Shape 57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22" name="Shape 58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matchingName="节标题">
  <p:cSld name="SECTION_HEADER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Shape 59"/>
          <p:cNvSpPr txBox="1"/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Arial" panose="020B0604020202020204"/>
              <a:buNone/>
              <a:defRPr sz="45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25" name="Shape 60"/>
          <p:cNvSpPr txBox="1"/>
          <p:nvPr>
            <p:ph type="body" idx="1"/>
          </p:nvPr>
        </p:nvSpPr>
        <p:spPr>
          <a:xfrm>
            <a:off x="623888" y="3442097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15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26" name="Shape 61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27" name="Shape 62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28" name="Shape 63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matchingName="两栏内容">
  <p:cSld name="TWO_OBJECTS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hape 9"/>
          <p:cNvSpPr txBox="1"/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31" name="Shape 10"/>
          <p:cNvSpPr txBox="1"/>
          <p:nvPr>
            <p:ph type="body" idx="1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32" name="Shape 11"/>
          <p:cNvSpPr txBox="1"/>
          <p:nvPr>
            <p:ph type="body" idx="2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33" name="Shape 12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34" name="Shape 13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35" name="Shape 14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matchingName="比较">
  <p:cSld name="TWO_OBJECTS_WITH_TEXT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Shape 35"/>
          <p:cNvSpPr txBox="1"/>
          <p:nvPr>
            <p:ph type="title"/>
          </p:nvPr>
        </p:nvSpPr>
        <p:spPr>
          <a:xfrm>
            <a:off x="629841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38" name="Shape 36"/>
          <p:cNvSpPr txBox="1"/>
          <p:nvPr>
            <p:ph type="body" idx="1"/>
          </p:nvPr>
        </p:nvSpPr>
        <p:spPr>
          <a:xfrm>
            <a:off x="629841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/>
        </p:txBody>
      </p:sp>
      <p:sp>
        <p:nvSpPr>
          <p:cNvPr id="39" name="Shape 37"/>
          <p:cNvSpPr txBox="1"/>
          <p:nvPr>
            <p:ph type="body" idx="2"/>
          </p:nvPr>
        </p:nvSpPr>
        <p:spPr>
          <a:xfrm>
            <a:off x="629841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40" name="Shape 38"/>
          <p:cNvSpPr txBox="1"/>
          <p:nvPr>
            <p:ph type="body" idx="3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/>
        </p:txBody>
      </p:sp>
      <p:sp>
        <p:nvSpPr>
          <p:cNvPr id="41" name="Shape 39"/>
          <p:cNvSpPr txBox="1"/>
          <p:nvPr>
            <p:ph type="body" idx="4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42" name="Shape 40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43" name="Shape 41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44" name="Shape 42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matchingName="仅标题">
  <p:cSld name="TITLE_ONLY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Shape 20"/>
          <p:cNvSpPr txBox="1"/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47" name="Shape 21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48" name="Shape 22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49" name="Shape 23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matchingName="空白">
  <p:cSld name="BLANK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6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52" name="Shape 7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53" name="Shape 8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matchingName="内容与标题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Shape 43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 panose="020B0604020202020204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56" name="Shape 44"/>
          <p:cNvSpPr txBox="1"/>
          <p:nvPr>
            <p:ph type="body" idx="1"/>
          </p:nvPr>
        </p:nvSpPr>
        <p:spPr>
          <a:xfrm>
            <a:off x="3887391" y="740569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810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619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 sz="2100"/>
            </a:lvl2pPr>
            <a:lvl3pPr marL="1371600" lvl="2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4pPr>
            <a:lvl5pPr marL="2286000" lvl="4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5pPr>
            <a:lvl6pPr marL="2743200" lvl="5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6pPr>
            <a:lvl7pPr marL="3200400" lvl="6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7pPr>
            <a:lvl8pPr marL="3657600" lvl="7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8pPr>
            <a:lvl9pPr marL="4114800" lvl="8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9pPr>
          </a:lstStyle>
          <a:p/>
        </p:txBody>
      </p:sp>
      <p:sp>
        <p:nvSpPr>
          <p:cNvPr id="57" name="Shape 45"/>
          <p:cNvSpPr txBox="1"/>
          <p:nvPr>
            <p:ph type="body" idx="2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9pPr>
          </a:lstStyle>
          <a:p/>
        </p:txBody>
      </p:sp>
      <p:sp>
        <p:nvSpPr>
          <p:cNvPr id="58" name="Shape 46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59" name="Shape 47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60" name="Shape 48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matchingName="图片与标题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Shape 24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 panose="020B0604020202020204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63" name="Shape 25"/>
          <p:cNvSpPr/>
          <p:nvPr>
            <p:ph type="pic" idx="2"/>
          </p:nvPr>
        </p:nvSpPr>
        <p:spPr>
          <a:xfrm>
            <a:off x="3887391" y="740569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Shape 26"/>
          <p:cNvSpPr txBox="1"/>
          <p:nvPr>
            <p:ph type="body" idx="1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9pPr>
          </a:lstStyle>
          <a:p/>
        </p:txBody>
      </p:sp>
      <p:sp>
        <p:nvSpPr>
          <p:cNvPr id="65" name="Shape 27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66" name="Shape 28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67" name="Shape 29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1"/>
          <p:cNvSpPr txBox="1"/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Arial" panose="020B0604020202020204"/>
              <a:buNone/>
              <a:defRPr sz="33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/>
        </p:txBody>
      </p:sp>
      <p:sp>
        <p:nvSpPr>
          <p:cNvPr id="7" name="Shape 2"/>
          <p:cNvSpPr txBox="1"/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marR="0" lvl="0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 panose="020B0604020202020204"/>
              <a:buChar char="•"/>
              <a:defRPr sz="21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Char char="•"/>
              <a:defRPr sz="1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 panose="020B0604020202020204"/>
              <a:buChar char="•"/>
              <a:defRPr sz="15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Char char="•"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Char char="•"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Char char="•"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Char char="•"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Char char="•"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Char char="•"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/>
        </p:txBody>
      </p:sp>
      <p:sp>
        <p:nvSpPr>
          <p:cNvPr id="8" name="Shape 3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/>
        </p:txBody>
      </p:sp>
      <p:sp>
        <p:nvSpPr>
          <p:cNvPr id="9" name="Shape 4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/>
        </p:txBody>
      </p:sp>
      <p:sp>
        <p:nvSpPr>
          <p:cNvPr id="10" name="Shape 5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L="0" marR="0" lvl="1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L="0" marR="0" lvl="2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L="0" marR="0" lvl="3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L="0" marR="0" lvl="4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L="0" marR="0" lvl="5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L="0" marR="0" lvl="6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L="0" marR="0" lvl="7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L="0" marR="0" lvl="8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9" Type="http://schemas.openxmlformats.org/officeDocument/2006/relationships/image" Target="../media/image23.png"/><Relationship Id="rId8" Type="http://schemas.openxmlformats.org/officeDocument/2006/relationships/image" Target="../media/image28.png"/><Relationship Id="rId7" Type="http://schemas.openxmlformats.org/officeDocument/2006/relationships/image" Target="../media/image5.png"/><Relationship Id="rId6" Type="http://schemas.openxmlformats.org/officeDocument/2006/relationships/image" Target="../media/image27.png"/><Relationship Id="rId5" Type="http://schemas.openxmlformats.org/officeDocument/2006/relationships/image" Target="../media/image20.png"/><Relationship Id="rId4" Type="http://schemas.openxmlformats.org/officeDocument/2006/relationships/image" Target="../media/image16.png"/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1" Type="http://schemas.openxmlformats.org/officeDocument/2006/relationships/notesSlide" Target="../notesSlides/notesSlide10.xml"/><Relationship Id="rId10" Type="http://schemas.openxmlformats.org/officeDocument/2006/relationships/slideLayout" Target="../slideLayouts/slideLayout12.xml"/><Relationship Id="rId1" Type="http://schemas.openxmlformats.org/officeDocument/2006/relationships/image" Target="../media/image2.jpeg"/></Relationships>
</file>

<file path=ppt/slides/_rels/slide11.xml.rels><?xml version="1.0" encoding="UTF-8" standalone="yes"?>
<Relationships xmlns="http://schemas.openxmlformats.org/package/2006/relationships"><Relationship Id="rId9" Type="http://schemas.openxmlformats.org/officeDocument/2006/relationships/notesSlide" Target="../notesSlides/notesSlide11.xml"/><Relationship Id="rId8" Type="http://schemas.openxmlformats.org/officeDocument/2006/relationships/slideLayout" Target="../slideLayouts/slideLayout12.xml"/><Relationship Id="rId7" Type="http://schemas.openxmlformats.org/officeDocument/2006/relationships/image" Target="../media/image31.png"/><Relationship Id="rId6" Type="http://schemas.openxmlformats.org/officeDocument/2006/relationships/image" Target="../media/image14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Relationship Id="rId3" Type="http://schemas.openxmlformats.org/officeDocument/2006/relationships/image" Target="../media/image5.png"/><Relationship Id="rId2" Type="http://schemas.openxmlformats.org/officeDocument/2006/relationships/image" Target="../media/image19.png"/><Relationship Id="rId1" Type="http://schemas.openxmlformats.org/officeDocument/2006/relationships/image" Target="../media/image2.jpeg"/></Relationships>
</file>

<file path=ppt/slides/_rels/slide12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12.xml"/><Relationship Id="rId5" Type="http://schemas.openxmlformats.org/officeDocument/2006/relationships/slideLayout" Target="../slideLayouts/slideLayout12.xml"/><Relationship Id="rId4" Type="http://schemas.openxmlformats.org/officeDocument/2006/relationships/image" Target="../media/image5.png"/><Relationship Id="rId3" Type="http://schemas.openxmlformats.org/officeDocument/2006/relationships/image" Target="../media/image13.png"/><Relationship Id="rId2" Type="http://schemas.openxmlformats.org/officeDocument/2006/relationships/image" Target="../media/image3.png"/><Relationship Id="rId1" Type="http://schemas.openxmlformats.org/officeDocument/2006/relationships/image" Target="../media/image2.jpeg"/></Relationships>
</file>

<file path=ppt/slides/_rels/slide13.xml.rels><?xml version="1.0" encoding="UTF-8" standalone="yes"?>
<Relationships xmlns="http://schemas.openxmlformats.org/package/2006/relationships"><Relationship Id="rId9" Type="http://schemas.openxmlformats.org/officeDocument/2006/relationships/image" Target="../media/image4.png"/><Relationship Id="rId8" Type="http://schemas.openxmlformats.org/officeDocument/2006/relationships/image" Target="../media/image36.png"/><Relationship Id="rId7" Type="http://schemas.openxmlformats.org/officeDocument/2006/relationships/image" Target="../media/image35.png"/><Relationship Id="rId6" Type="http://schemas.openxmlformats.org/officeDocument/2006/relationships/image" Target="../media/image5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Relationship Id="rId3" Type="http://schemas.openxmlformats.org/officeDocument/2006/relationships/image" Target="../media/image32.png"/><Relationship Id="rId2" Type="http://schemas.openxmlformats.org/officeDocument/2006/relationships/image" Target="../media/image14.png"/><Relationship Id="rId11" Type="http://schemas.openxmlformats.org/officeDocument/2006/relationships/notesSlide" Target="../notesSlides/notesSlide13.xml"/><Relationship Id="rId10" Type="http://schemas.openxmlformats.org/officeDocument/2006/relationships/slideLayout" Target="../slideLayouts/slideLayout12.xml"/><Relationship Id="rId1" Type="http://schemas.openxmlformats.org/officeDocument/2006/relationships/image" Target="../media/image2.jpeg"/></Relationships>
</file>

<file path=ppt/slides/_rels/slide14.xml.rels><?xml version="1.0" encoding="UTF-8" standalone="yes"?>
<Relationships xmlns="http://schemas.openxmlformats.org/package/2006/relationships"><Relationship Id="rId9" Type="http://schemas.openxmlformats.org/officeDocument/2006/relationships/notesSlide" Target="../notesSlides/notesSlide14.xml"/><Relationship Id="rId8" Type="http://schemas.openxmlformats.org/officeDocument/2006/relationships/slideLayout" Target="../slideLayouts/slideLayout12.xml"/><Relationship Id="rId7" Type="http://schemas.openxmlformats.org/officeDocument/2006/relationships/image" Target="../media/image37.png"/><Relationship Id="rId6" Type="http://schemas.openxmlformats.org/officeDocument/2006/relationships/image" Target="../media/image21.png"/><Relationship Id="rId5" Type="http://schemas.openxmlformats.org/officeDocument/2006/relationships/image" Target="../media/image13.png"/><Relationship Id="rId4" Type="http://schemas.openxmlformats.org/officeDocument/2006/relationships/image" Target="../media/image16.png"/><Relationship Id="rId3" Type="http://schemas.openxmlformats.org/officeDocument/2006/relationships/image" Target="../media/image5.png"/><Relationship Id="rId2" Type="http://schemas.openxmlformats.org/officeDocument/2006/relationships/image" Target="../media/image22.png"/><Relationship Id="rId1" Type="http://schemas.openxmlformats.org/officeDocument/2006/relationships/image" Target="../media/image2.jpe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15.xml"/><Relationship Id="rId7" Type="http://schemas.openxmlformats.org/officeDocument/2006/relationships/slideLayout" Target="../slideLayouts/slideLayout12.xml"/><Relationship Id="rId6" Type="http://schemas.openxmlformats.org/officeDocument/2006/relationships/image" Target="../media/image37.png"/><Relationship Id="rId5" Type="http://schemas.openxmlformats.org/officeDocument/2006/relationships/image" Target="../media/image38.png"/><Relationship Id="rId4" Type="http://schemas.openxmlformats.org/officeDocument/2006/relationships/image" Target="../media/image15.png"/><Relationship Id="rId3" Type="http://schemas.openxmlformats.org/officeDocument/2006/relationships/image" Target="../media/image21.png"/><Relationship Id="rId2" Type="http://schemas.openxmlformats.org/officeDocument/2006/relationships/image" Target="../media/image13.png"/><Relationship Id="rId1" Type="http://schemas.openxmlformats.org/officeDocument/2006/relationships/image" Target="../media/image2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39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3.xml"/><Relationship Id="rId5" Type="http://schemas.openxmlformats.org/officeDocument/2006/relationships/slideLayout" Target="../slideLayouts/slideLayout12.xml"/><Relationship Id="rId4" Type="http://schemas.openxmlformats.org/officeDocument/2006/relationships/image" Target="../media/image5.png"/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image" Target="../media/image2.jpeg"/></Relationships>
</file>

<file path=ppt/slides/_rels/slide4.xml.rels><?xml version="1.0" encoding="UTF-8" standalone="yes"?>
<Relationships xmlns="http://schemas.openxmlformats.org/package/2006/relationships"><Relationship Id="rId9" Type="http://schemas.openxmlformats.org/officeDocument/2006/relationships/image" Target="../media/image4.png"/><Relationship Id="rId8" Type="http://schemas.openxmlformats.org/officeDocument/2006/relationships/image" Target="../media/image11.png"/><Relationship Id="rId7" Type="http://schemas.openxmlformats.org/officeDocument/2006/relationships/image" Target="../media/image10.png"/><Relationship Id="rId6" Type="http://schemas.openxmlformats.org/officeDocument/2006/relationships/image" Target="../media/image5.png"/><Relationship Id="rId5" Type="http://schemas.openxmlformats.org/officeDocument/2006/relationships/image" Target="../media/image9.png"/><Relationship Id="rId4" Type="http://schemas.openxmlformats.org/officeDocument/2006/relationships/image" Target="../media/image8.png"/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1" Type="http://schemas.openxmlformats.org/officeDocument/2006/relationships/notesSlide" Target="../notesSlides/notesSlide4.xml"/><Relationship Id="rId10" Type="http://schemas.openxmlformats.org/officeDocument/2006/relationships/slideLayout" Target="../slideLayouts/slideLayout12.xml"/><Relationship Id="rId1" Type="http://schemas.openxmlformats.org/officeDocument/2006/relationships/image" Target="../media/image2.jpeg"/></Relationships>
</file>

<file path=ppt/slides/_rels/slide5.xml.rels><?xml version="1.0" encoding="UTF-8" standalone="yes"?>
<Relationships xmlns="http://schemas.openxmlformats.org/package/2006/relationships"><Relationship Id="rId9" Type="http://schemas.openxmlformats.org/officeDocument/2006/relationships/notesSlide" Target="../notesSlides/notesSlide5.xml"/><Relationship Id="rId8" Type="http://schemas.openxmlformats.org/officeDocument/2006/relationships/slideLayout" Target="../slideLayouts/slideLayout12.xml"/><Relationship Id="rId7" Type="http://schemas.openxmlformats.org/officeDocument/2006/relationships/image" Target="../media/image15.png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image" Target="../media/image2.jpeg"/></Relationships>
</file>

<file path=ppt/slides/_rels/slide6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6.xml"/><Relationship Id="rId5" Type="http://schemas.openxmlformats.org/officeDocument/2006/relationships/slideLayout" Target="../slideLayouts/slideLayout12.xml"/><Relationship Id="rId4" Type="http://schemas.openxmlformats.org/officeDocument/2006/relationships/image" Target="../media/image5.png"/><Relationship Id="rId3" Type="http://schemas.openxmlformats.org/officeDocument/2006/relationships/image" Target="../media/image3.png"/><Relationship Id="rId2" Type="http://schemas.openxmlformats.org/officeDocument/2006/relationships/image" Target="../media/image16.png"/><Relationship Id="rId1" Type="http://schemas.openxmlformats.org/officeDocument/2006/relationships/image" Target="../media/image2.jpeg"/></Relationships>
</file>

<file path=ppt/slides/_rels/slide7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7.xml"/><Relationship Id="rId6" Type="http://schemas.openxmlformats.org/officeDocument/2006/relationships/slideLayout" Target="../slideLayouts/slideLayout12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Relationship Id="rId3" Type="http://schemas.openxmlformats.org/officeDocument/2006/relationships/image" Target="../media/image5.png"/><Relationship Id="rId2" Type="http://schemas.openxmlformats.org/officeDocument/2006/relationships/image" Target="../media/image16.png"/><Relationship Id="rId1" Type="http://schemas.openxmlformats.org/officeDocument/2006/relationships/image" Target="../media/image2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8.xml"/><Relationship Id="rId7" Type="http://schemas.openxmlformats.org/officeDocument/2006/relationships/slideLayout" Target="../slideLayouts/slideLayout12.xml"/><Relationship Id="rId6" Type="http://schemas.openxmlformats.org/officeDocument/2006/relationships/image" Target="../media/image21.png"/><Relationship Id="rId5" Type="http://schemas.openxmlformats.org/officeDocument/2006/relationships/image" Target="../media/image13.png"/><Relationship Id="rId4" Type="http://schemas.openxmlformats.org/officeDocument/2006/relationships/image" Target="../media/image5.png"/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image" Target="../media/image2.jpeg"/></Relationships>
</file>

<file path=ppt/slides/_rels/slide9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9.xml"/><Relationship Id="rId5" Type="http://schemas.openxmlformats.org/officeDocument/2006/relationships/slideLayout" Target="../slideLayouts/slideLayout12.xml"/><Relationship Id="rId4" Type="http://schemas.openxmlformats.org/officeDocument/2006/relationships/image" Target="../media/image24.png"/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image" Target="../media/image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000000">
              <a:alpha val="30000"/>
            </a:srgbClr>
          </a:solidFill>
          <a:ln cap="flat" cmpd="sng">
            <a:solidFill>
              <a:srgbClr val="000000">
                <a:alpha val="3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" name="AutoShape 3"/>
          <p:cNvSpPr/>
          <p:nvPr/>
        </p:nvSpPr>
        <p:spPr>
          <a:xfrm>
            <a:off x="0" y="2413000"/>
            <a:ext cx="12192000" cy="1524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25000"/>
              </a:lnSpc>
              <a:defRPr/>
            </a:pPr>
            <a:r>
              <a:rPr lang="en-US" sz="5200" b="1" i="0" u="none" strike="noStrike">
                <a:solidFill>
                  <a:srgbClr val="FFFFFF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无底薪高提成岗位招聘</a:t>
            </a:r>
            <a:endParaRPr lang="en-US" sz="1100"/>
          </a:p>
        </p:txBody>
      </p:sp>
      <p:sp>
        <p:nvSpPr>
          <p:cNvPr id="4" name="AutoShape 4"/>
          <p:cNvSpPr/>
          <p:nvPr/>
        </p:nvSpPr>
        <p:spPr>
          <a:xfrm>
            <a:off x="4064000" y="4254500"/>
            <a:ext cx="4064000" cy="38100"/>
          </a:xfrm>
          <a:prstGeom prst="roundRect">
            <a:avLst>
              <a:gd name="adj" fmla="val 0"/>
            </a:avLst>
          </a:prstGeom>
          <a:solidFill>
            <a:srgbClr val="D4AF37">
              <a:alpha val="100000"/>
            </a:srgbClr>
          </a:solidFill>
          <a:ln cap="flat" cmpd="sng">
            <a:solidFill>
              <a:srgbClr val="BB961E">
                <a:alpha val="10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5" name="AutoShape 5"/>
          <p:cNvSpPr/>
          <p:nvPr/>
        </p:nvSpPr>
        <p:spPr>
          <a:xfrm>
            <a:off x="0" y="4635500"/>
            <a:ext cx="12192000" cy="889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25000"/>
              </a:lnSpc>
              <a:defRPr/>
            </a:pPr>
            <a:r>
              <a:rPr lang="en-US" sz="2800" b="0" i="0" u="none" strike="noStrike" spc="400">
                <a:solidFill>
                  <a:srgbClr val="D4AF37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挑战高薪 · 成就自我</a:t>
            </a:r>
            <a:endParaRPr lang="en-US" sz="1100"/>
          </a:p>
        </p:txBody>
      </p:sp>
      <p:sp>
        <p:nvSpPr>
          <p:cNvPr id="6" name="AutoShape 6"/>
          <p:cNvSpPr/>
          <p:nvPr/>
        </p:nvSpPr>
        <p:spPr>
          <a:xfrm>
            <a:off x="0" y="5715000"/>
            <a:ext cx="12192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25000"/>
              </a:lnSpc>
              <a:defRPr/>
            </a:pPr>
            <a:r>
              <a:rPr lang="en-US" sz="1600" b="0" i="0" u="none" strike="noStrike">
                <a:solidFill>
                  <a:srgbClr val="FFFFFF">
                    <a:alpha val="60000"/>
                  </a:srgbClr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打破传统薪酬边界 · 为敢想敢拼的你提供无限可能</a:t>
            </a:r>
            <a:endParaRPr lang="en-US" sz="110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3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" name="AutoShape 3"/>
          <p:cNvSpPr/>
          <p:nvPr/>
        </p:nvSpPr>
        <p:spPr>
          <a:xfrm>
            <a:off x="762000" y="635000"/>
            <a:ext cx="10668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333333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岗位职责与任职要求</a:t>
            </a:r>
            <a:endParaRPr lang="en-US" sz="1100"/>
          </a:p>
        </p:txBody>
      </p:sp>
      <p:sp>
        <p:nvSpPr>
          <p:cNvPr id="4" name="AutoShape 4"/>
          <p:cNvSpPr/>
          <p:nvPr/>
        </p:nvSpPr>
        <p:spPr>
          <a:xfrm>
            <a:off x="762000" y="1778000"/>
            <a:ext cx="52705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200" b="1" i="0" u="none" strike="noStrike">
                <a:solidFill>
                  <a:srgbClr val="D4AF37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01 核心岗位职责</a:t>
            </a:r>
            <a:endParaRPr lang="en-US" sz="1100"/>
          </a:p>
        </p:txBody>
      </p:sp>
      <p:cxnSp>
        <p:nvCxnSpPr>
          <p:cNvPr id="5" name="Connector 5"/>
          <p:cNvCxnSpPr/>
          <p:nvPr/>
        </p:nvCxnSpPr>
        <p:spPr>
          <a:xfrm rot="-8283">
            <a:off x="762008" y="2406650"/>
            <a:ext cx="52705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D4AF37">
                <a:alpha val="5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6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2730500"/>
            <a:ext cx="304800" cy="304800"/>
          </a:xfrm>
          <a:prstGeom prst="rect">
            <a:avLst/>
          </a:prstGeom>
        </p:spPr>
      </p:pic>
      <p:sp>
        <p:nvSpPr>
          <p:cNvPr id="7" name="AutoShape 7"/>
          <p:cNvSpPr/>
          <p:nvPr/>
        </p:nvSpPr>
        <p:spPr>
          <a:xfrm>
            <a:off x="1193800" y="2692400"/>
            <a:ext cx="4826000" cy="698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600" b="1" i="0" u="none" strike="noStrike">
                <a:solidFill>
                  <a:srgbClr val="333333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全域线上推广引流</a:t>
            </a:r>
            <a:br>
              <a:rPr lang="en-US" sz="1600" b="0" i="0" u="none" strike="noStrike">
                <a:solidFill>
                  <a:srgbClr val="1F2329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</a:br>
            <a:r>
              <a:rPr lang="en-US" sz="1300" b="0" i="0" u="none" strike="noStrike">
                <a:solidFill>
                  <a:srgbClr val="555555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深耕抖音、小红书、知乎及微信生态，制定精准投放策略，持续扩大品牌曝光与流量池。</a:t>
            </a:r>
            <a:endParaRPr lang="en-US" sz="1100"/>
          </a:p>
        </p:txBody>
      </p:sp>
      <p:pic>
        <p:nvPicPr>
          <p:cNvPr id="8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3556000"/>
            <a:ext cx="304800" cy="304800"/>
          </a:xfrm>
          <a:prstGeom prst="rect">
            <a:avLst/>
          </a:prstGeom>
        </p:spPr>
      </p:pic>
      <p:sp>
        <p:nvSpPr>
          <p:cNvPr id="9" name="AutoShape 9"/>
          <p:cNvSpPr/>
          <p:nvPr/>
        </p:nvSpPr>
        <p:spPr>
          <a:xfrm>
            <a:off x="1193800" y="3517900"/>
            <a:ext cx="4826000" cy="698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600" b="1" i="0" u="none" strike="noStrike">
                <a:solidFill>
                  <a:srgbClr val="333333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高转化内容策划制作</a:t>
            </a:r>
            <a:br>
              <a:rPr lang="en-US" sz="1600" b="0" i="0" u="none" strike="noStrike">
                <a:solidFill>
                  <a:srgbClr val="1F2329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</a:br>
            <a:r>
              <a:rPr lang="en-US" sz="1300" b="0" i="0" u="none" strike="noStrike">
                <a:solidFill>
                  <a:srgbClr val="555555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打造爆款短视频、直播脚本与营销文案，直击用户痛点，高效激发潜在客户的购买意愿。</a:t>
            </a:r>
            <a:endParaRPr lang="en-US" sz="1100"/>
          </a:p>
        </p:txBody>
      </p:sp>
      <p:pic>
        <p:nvPicPr>
          <p:cNvPr id="10" name="Picture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4381500"/>
            <a:ext cx="304800" cy="304800"/>
          </a:xfrm>
          <a:prstGeom prst="rect">
            <a:avLst/>
          </a:prstGeom>
        </p:spPr>
      </p:pic>
      <p:sp>
        <p:nvSpPr>
          <p:cNvPr id="11" name="AutoShape 11"/>
          <p:cNvSpPr/>
          <p:nvPr/>
        </p:nvSpPr>
        <p:spPr>
          <a:xfrm>
            <a:off x="1193800" y="4343400"/>
            <a:ext cx="4826000" cy="698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600" b="1" i="0" u="none" strike="noStrike">
                <a:solidFill>
                  <a:srgbClr val="333333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私域社群精细化运营</a:t>
            </a:r>
            <a:br>
              <a:rPr lang="en-US" sz="1600" b="0" i="0" u="none" strike="noStrike">
                <a:solidFill>
                  <a:srgbClr val="1F2329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</a:br>
            <a:r>
              <a:rPr lang="en-US" sz="1300" b="0" i="0" u="none" strike="noStrike">
                <a:solidFill>
                  <a:srgbClr val="555555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搭建高活跃用户社群，通过常态化互动与价值输出，完成用户沉淀、促活与高效转化。</a:t>
            </a:r>
            <a:endParaRPr lang="en-US" sz="1100"/>
          </a:p>
        </p:txBody>
      </p:sp>
      <p:pic>
        <p:nvPicPr>
          <p:cNvPr id="12" name="Picture 1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5207000"/>
            <a:ext cx="304800" cy="304800"/>
          </a:xfrm>
          <a:prstGeom prst="rect">
            <a:avLst/>
          </a:prstGeom>
        </p:spPr>
      </p:pic>
      <p:sp>
        <p:nvSpPr>
          <p:cNvPr id="13" name="AutoShape 13"/>
          <p:cNvSpPr/>
          <p:nvPr/>
        </p:nvSpPr>
        <p:spPr>
          <a:xfrm>
            <a:off x="1193800" y="5168900"/>
            <a:ext cx="4826000" cy="698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600" b="1" i="0" u="none" strike="noStrike">
                <a:solidFill>
                  <a:srgbClr val="333333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数据驱动策略迭代</a:t>
            </a:r>
            <a:br>
              <a:rPr lang="en-US" sz="1600" b="0" i="0" u="none" strike="noStrike">
                <a:solidFill>
                  <a:srgbClr val="1F2329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</a:br>
            <a:r>
              <a:rPr lang="en-US" sz="1300" b="0" i="0" u="none" strike="noStrike">
                <a:solidFill>
                  <a:srgbClr val="555555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实时监控投放与转化数据，深度复盘分析，动态优化营销方案，持续提升获客效率与ROI。</a:t>
            </a:r>
            <a:endParaRPr lang="en-US" sz="1100"/>
          </a:p>
        </p:txBody>
      </p:sp>
      <p:sp>
        <p:nvSpPr>
          <p:cNvPr id="14" name="AutoShape 14"/>
          <p:cNvSpPr/>
          <p:nvPr/>
        </p:nvSpPr>
        <p:spPr>
          <a:xfrm>
            <a:off x="6413500" y="1778000"/>
            <a:ext cx="52705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200" b="1" i="0" u="none" strike="noStrike">
                <a:solidFill>
                  <a:srgbClr val="D4AF37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02 岗位核心要求</a:t>
            </a:r>
            <a:endParaRPr lang="en-US" sz="1100"/>
          </a:p>
        </p:txBody>
      </p:sp>
      <p:cxnSp>
        <p:nvCxnSpPr>
          <p:cNvPr id="15" name="Connector 15"/>
          <p:cNvCxnSpPr/>
          <p:nvPr/>
        </p:nvCxnSpPr>
        <p:spPr>
          <a:xfrm rot="-8283">
            <a:off x="6413508" y="2406650"/>
            <a:ext cx="52705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D4AF37">
                <a:alpha val="5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16" name="Picture 1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3500" y="2730500"/>
            <a:ext cx="304800" cy="304800"/>
          </a:xfrm>
          <a:prstGeom prst="rect">
            <a:avLst/>
          </a:prstGeom>
        </p:spPr>
      </p:pic>
      <p:sp>
        <p:nvSpPr>
          <p:cNvPr id="17" name="AutoShape 17"/>
          <p:cNvSpPr/>
          <p:nvPr/>
        </p:nvSpPr>
        <p:spPr>
          <a:xfrm>
            <a:off x="6845300" y="2692400"/>
            <a:ext cx="4826000" cy="698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600" b="1" i="0" u="none" strike="noStrike">
                <a:solidFill>
                  <a:srgbClr val="333333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专项营销技能精通</a:t>
            </a:r>
            <a:br>
              <a:rPr lang="en-US" sz="1600" b="0" i="0" u="none" strike="noStrike">
                <a:solidFill>
                  <a:srgbClr val="1F2329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</a:br>
            <a:r>
              <a:rPr lang="en-US" sz="1300" b="0" i="0" u="none" strike="noStrike">
                <a:solidFill>
                  <a:srgbClr val="555555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熟练掌握至少一种主流营销方式，短视频运营、直播带货、SEO/SEM优化或社群裂变等。</a:t>
            </a:r>
            <a:endParaRPr lang="en-US" sz="1100"/>
          </a:p>
        </p:txBody>
      </p:sp>
      <p:pic>
        <p:nvPicPr>
          <p:cNvPr id="18" name="Picture 1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3500" y="3556000"/>
            <a:ext cx="304800" cy="304800"/>
          </a:xfrm>
          <a:prstGeom prst="rect">
            <a:avLst/>
          </a:prstGeom>
        </p:spPr>
      </p:pic>
      <p:sp>
        <p:nvSpPr>
          <p:cNvPr id="19" name="AutoShape 19"/>
          <p:cNvSpPr/>
          <p:nvPr/>
        </p:nvSpPr>
        <p:spPr>
          <a:xfrm>
            <a:off x="6845300" y="3517900"/>
            <a:ext cx="4826000" cy="698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600" b="1" i="0" u="none" strike="noStrike">
                <a:solidFill>
                  <a:srgbClr val="333333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成功案例背书优先</a:t>
            </a:r>
            <a:br>
              <a:rPr lang="en-US" sz="1600" b="0" i="0" u="none" strike="noStrike">
                <a:solidFill>
                  <a:srgbClr val="1F2329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</a:br>
            <a:r>
              <a:rPr lang="en-US" sz="1300" b="0" i="0" u="none" strike="noStrike">
                <a:solidFill>
                  <a:srgbClr val="555555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拥有可验证的线上获客、爆款打造或用户增长实战成果，具备从0到1的落地操盘能力。</a:t>
            </a:r>
            <a:endParaRPr lang="en-US" sz="1100"/>
          </a:p>
        </p:txBody>
      </p:sp>
      <p:pic>
        <p:nvPicPr>
          <p:cNvPr id="20" name="Picture 20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3500" y="4381500"/>
            <a:ext cx="304800" cy="304800"/>
          </a:xfrm>
          <a:prstGeom prst="rect">
            <a:avLst/>
          </a:prstGeom>
        </p:spPr>
      </p:pic>
      <p:sp>
        <p:nvSpPr>
          <p:cNvPr id="21" name="AutoShape 21"/>
          <p:cNvSpPr/>
          <p:nvPr/>
        </p:nvSpPr>
        <p:spPr>
          <a:xfrm>
            <a:off x="6845300" y="4343400"/>
            <a:ext cx="4826000" cy="698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600" b="1" i="0" u="none" strike="noStrike">
                <a:solidFill>
                  <a:srgbClr val="333333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敏锐网感与创变力</a:t>
            </a:r>
            <a:br>
              <a:rPr lang="en-US" sz="1600" b="0" i="0" u="none" strike="noStrike">
                <a:solidFill>
                  <a:srgbClr val="1F2329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</a:br>
            <a:r>
              <a:rPr lang="en-US" sz="1300" b="0" i="0" u="none" strike="noStrike">
                <a:solidFill>
                  <a:srgbClr val="555555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紧跟互联网热点趋势，具备优秀的文案与创意能力，擅长用数据思维优化内容与投放。</a:t>
            </a:r>
            <a:endParaRPr lang="en-US" sz="1100"/>
          </a:p>
        </p:txBody>
      </p:sp>
      <p:pic>
        <p:nvPicPr>
          <p:cNvPr id="22" name="Picture 22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3500" y="5207000"/>
            <a:ext cx="304800" cy="304800"/>
          </a:xfrm>
          <a:prstGeom prst="rect">
            <a:avLst/>
          </a:prstGeom>
        </p:spPr>
      </p:pic>
      <p:sp>
        <p:nvSpPr>
          <p:cNvPr id="23" name="AutoShape 23"/>
          <p:cNvSpPr/>
          <p:nvPr/>
        </p:nvSpPr>
        <p:spPr>
          <a:xfrm>
            <a:off x="6845300" y="5168900"/>
            <a:ext cx="4826000" cy="698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600" b="1" i="0" u="none" strike="noStrike">
                <a:solidFill>
                  <a:srgbClr val="333333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灵活自由的协作模式</a:t>
            </a:r>
            <a:br>
              <a:rPr lang="en-US" sz="1600" b="0" i="0" u="none" strike="noStrike">
                <a:solidFill>
                  <a:srgbClr val="1F2329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</a:br>
            <a:r>
              <a:rPr lang="en-US" sz="1300" b="0" i="0" u="none" strike="noStrike">
                <a:solidFill>
                  <a:srgbClr val="555555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纯线上远程办公，时间自主灵活，支持兼职合作，完美适配互联网达人的工作节奏。</a:t>
            </a:r>
            <a:endParaRPr lang="en-US" sz="110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3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" name="AutoShape 3"/>
          <p:cNvSpPr/>
          <p:nvPr/>
        </p:nvSpPr>
        <p:spPr>
          <a:xfrm>
            <a:off x="762000" y="635000"/>
            <a:ext cx="10668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333333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薪资福利与联系方式</a:t>
            </a:r>
            <a:endParaRPr lang="en-US" sz="1100"/>
          </a:p>
        </p:txBody>
      </p:sp>
      <p:sp>
        <p:nvSpPr>
          <p:cNvPr id="4" name="AutoShape 4"/>
          <p:cNvSpPr/>
          <p:nvPr/>
        </p:nvSpPr>
        <p:spPr>
          <a:xfrm>
            <a:off x="762000" y="1778000"/>
            <a:ext cx="3378200" cy="2286000"/>
          </a:xfrm>
          <a:prstGeom prst="roundRect">
            <a:avLst>
              <a:gd name="adj" fmla="val 0"/>
            </a:avLst>
          </a:prstGeom>
          <a:solidFill>
            <a:srgbClr val="FFFFFF">
              <a:alpha val="65000"/>
            </a:srgbClr>
          </a:solidFill>
          <a:ln w="12700" cap="flat" cmpd="sng">
            <a:solidFill>
              <a:srgbClr val="D4AF37">
                <a:alpha val="4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000" y="2032000"/>
            <a:ext cx="406400" cy="406400"/>
          </a:xfrm>
          <a:prstGeom prst="rect">
            <a:avLst/>
          </a:prstGeom>
        </p:spPr>
      </p:pic>
      <p:sp>
        <p:nvSpPr>
          <p:cNvPr id="6" name="AutoShape 6"/>
          <p:cNvSpPr/>
          <p:nvPr/>
        </p:nvSpPr>
        <p:spPr>
          <a:xfrm>
            <a:off x="1524000" y="2057400"/>
            <a:ext cx="2540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D4AF37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无责高提成</a:t>
            </a:r>
            <a:endParaRPr lang="en-US" sz="1100"/>
          </a:p>
        </p:txBody>
      </p:sp>
      <p:sp>
        <p:nvSpPr>
          <p:cNvPr id="7" name="AutoShape 7"/>
          <p:cNvSpPr/>
          <p:nvPr/>
        </p:nvSpPr>
        <p:spPr>
          <a:xfrm>
            <a:off x="1016000" y="2603500"/>
            <a:ext cx="2870200" cy="1270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1400" b="0" i="0" u="none" strike="noStrike">
                <a:solidFill>
                  <a:srgbClr val="555555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摒弃传统底薪限制，按成交订单获取高额佣金。真正的多劳多得，你的业绩决定你的收入上限，每一份努力都有即时回报。</a:t>
            </a:r>
            <a:endParaRPr lang="en-US" sz="1100"/>
          </a:p>
        </p:txBody>
      </p:sp>
      <p:sp>
        <p:nvSpPr>
          <p:cNvPr id="8" name="AutoShape 8"/>
          <p:cNvSpPr/>
          <p:nvPr/>
        </p:nvSpPr>
        <p:spPr>
          <a:xfrm>
            <a:off x="4406900" y="1778000"/>
            <a:ext cx="3378200" cy="2286000"/>
          </a:xfrm>
          <a:prstGeom prst="roundRect">
            <a:avLst>
              <a:gd name="adj" fmla="val 0"/>
            </a:avLst>
          </a:prstGeom>
          <a:solidFill>
            <a:srgbClr val="FFFFFF">
              <a:alpha val="65000"/>
            </a:srgbClr>
          </a:solidFill>
          <a:ln w="12700" cap="flat" cmpd="sng">
            <a:solidFill>
              <a:srgbClr val="D4AF37">
                <a:alpha val="4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9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0900" y="2032000"/>
            <a:ext cx="406400" cy="406400"/>
          </a:xfrm>
          <a:prstGeom prst="rect">
            <a:avLst/>
          </a:prstGeom>
        </p:spPr>
      </p:pic>
      <p:sp>
        <p:nvSpPr>
          <p:cNvPr id="10" name="AutoShape 10"/>
          <p:cNvSpPr/>
          <p:nvPr/>
        </p:nvSpPr>
        <p:spPr>
          <a:xfrm>
            <a:off x="5168900" y="2057400"/>
            <a:ext cx="2540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D4AF37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月入过万不是梦</a:t>
            </a:r>
            <a:endParaRPr lang="en-US" sz="1100"/>
          </a:p>
        </p:txBody>
      </p:sp>
      <p:sp>
        <p:nvSpPr>
          <p:cNvPr id="11" name="AutoShape 11"/>
          <p:cNvSpPr/>
          <p:nvPr/>
        </p:nvSpPr>
        <p:spPr>
          <a:xfrm>
            <a:off x="4660900" y="2603500"/>
            <a:ext cx="2870200" cy="1270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1400" b="0" i="0" u="none" strike="noStrike">
                <a:solidFill>
                  <a:srgbClr val="555555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依托强大的产品转化力与你的引流技巧，轻松实现月入过万。优秀的营销能力者，年收入突破20万+，收入增长无天花板。</a:t>
            </a:r>
            <a:endParaRPr lang="en-US" sz="1100"/>
          </a:p>
        </p:txBody>
      </p:sp>
      <p:sp>
        <p:nvSpPr>
          <p:cNvPr id="12" name="AutoShape 12"/>
          <p:cNvSpPr/>
          <p:nvPr/>
        </p:nvSpPr>
        <p:spPr>
          <a:xfrm>
            <a:off x="8051800" y="1778000"/>
            <a:ext cx="3378200" cy="2286000"/>
          </a:xfrm>
          <a:prstGeom prst="roundRect">
            <a:avLst>
              <a:gd name="adj" fmla="val 0"/>
            </a:avLst>
          </a:prstGeom>
          <a:solidFill>
            <a:srgbClr val="FFFFFF">
              <a:alpha val="65000"/>
            </a:srgbClr>
          </a:solidFill>
          <a:ln w="12700" cap="flat" cmpd="sng">
            <a:solidFill>
              <a:srgbClr val="D4AF37">
                <a:alpha val="4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3" name="Picture 1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5800" y="2032000"/>
            <a:ext cx="406400" cy="406400"/>
          </a:xfrm>
          <a:prstGeom prst="rect">
            <a:avLst/>
          </a:prstGeom>
        </p:spPr>
      </p:pic>
      <p:sp>
        <p:nvSpPr>
          <p:cNvPr id="14" name="AutoShape 14"/>
          <p:cNvSpPr/>
          <p:nvPr/>
        </p:nvSpPr>
        <p:spPr>
          <a:xfrm>
            <a:off x="8813800" y="2057400"/>
            <a:ext cx="2540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D4AF37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自由居家办公</a:t>
            </a:r>
            <a:endParaRPr lang="en-US" sz="1100"/>
          </a:p>
        </p:txBody>
      </p:sp>
      <p:sp>
        <p:nvSpPr>
          <p:cNvPr id="15" name="AutoShape 15"/>
          <p:cNvSpPr/>
          <p:nvPr/>
        </p:nvSpPr>
        <p:spPr>
          <a:xfrm>
            <a:off x="8305800" y="2603500"/>
            <a:ext cx="2870200" cy="1270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1400" b="0" i="0" u="none" strike="noStrike">
                <a:solidFill>
                  <a:srgbClr val="555555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无需坐班打卡，打破地域限制。充分发挥你的网络资源与特长，将流量转化为现金，兼顾生活与事业的平衡。</a:t>
            </a:r>
            <a:endParaRPr lang="en-US" sz="1100"/>
          </a:p>
        </p:txBody>
      </p:sp>
      <p:cxnSp>
        <p:nvCxnSpPr>
          <p:cNvPr id="16" name="Connector 16"/>
          <p:cNvCxnSpPr/>
          <p:nvPr/>
        </p:nvCxnSpPr>
        <p:spPr>
          <a:xfrm rot="-4092">
            <a:off x="762004" y="4438650"/>
            <a:ext cx="10668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D4AF37">
                <a:alpha val="3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7" name="AutoShape 17"/>
          <p:cNvSpPr/>
          <p:nvPr/>
        </p:nvSpPr>
        <p:spPr>
          <a:xfrm>
            <a:off x="762000" y="4699000"/>
            <a:ext cx="5334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333333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联系我们，共创未来</a:t>
            </a:r>
            <a:endParaRPr lang="en-US" sz="1100"/>
          </a:p>
        </p:txBody>
      </p:sp>
      <p:pic>
        <p:nvPicPr>
          <p:cNvPr id="18" name="Picture 1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5207000"/>
            <a:ext cx="254000" cy="254000"/>
          </a:xfrm>
          <a:prstGeom prst="rect">
            <a:avLst/>
          </a:prstGeom>
        </p:spPr>
      </p:pic>
      <p:sp>
        <p:nvSpPr>
          <p:cNvPr id="19" name="AutoShape 19"/>
          <p:cNvSpPr/>
          <p:nvPr/>
        </p:nvSpPr>
        <p:spPr>
          <a:xfrm>
            <a:off x="1143000" y="5207000"/>
            <a:ext cx="2413000" cy="3048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400" b="0" i="0" u="none" strike="noStrike">
                <a:solidFill>
                  <a:srgbClr val="555555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联系人：HR </a:t>
            </a:r>
            <a:r>
              <a:rPr lang="zh-CN" altLang="en-US" sz="1400" b="0" i="0" u="none" strike="noStrike">
                <a:solidFill>
                  <a:srgbClr val="555555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黄</a:t>
            </a:r>
            <a:r>
              <a:rPr lang="en-US" sz="1400" b="0" i="0" u="none" strike="noStrike">
                <a:solidFill>
                  <a:srgbClr val="555555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经理</a:t>
            </a:r>
            <a:endParaRPr lang="en-US" sz="1100"/>
          </a:p>
        </p:txBody>
      </p:sp>
      <p:pic>
        <p:nvPicPr>
          <p:cNvPr id="20" name="Picture 2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9000" y="5207000"/>
            <a:ext cx="254000" cy="254000"/>
          </a:xfrm>
          <a:prstGeom prst="rect">
            <a:avLst/>
          </a:prstGeom>
        </p:spPr>
      </p:pic>
      <p:sp>
        <p:nvSpPr>
          <p:cNvPr id="21" name="AutoShape 21"/>
          <p:cNvSpPr/>
          <p:nvPr/>
        </p:nvSpPr>
        <p:spPr>
          <a:xfrm>
            <a:off x="3810000" y="5207000"/>
            <a:ext cx="2413000" cy="3048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400" b="0" i="0" u="none" strike="noStrike">
                <a:solidFill>
                  <a:srgbClr val="555555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电话：15977481846</a:t>
            </a:r>
            <a:endParaRPr lang="en-US" sz="1100"/>
          </a:p>
        </p:txBody>
      </p:sp>
      <p:pic>
        <p:nvPicPr>
          <p:cNvPr id="22" name="Picture 2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5715000"/>
            <a:ext cx="254000" cy="254000"/>
          </a:xfrm>
          <a:prstGeom prst="rect">
            <a:avLst/>
          </a:prstGeom>
        </p:spPr>
      </p:pic>
      <p:sp>
        <p:nvSpPr>
          <p:cNvPr id="23" name="AutoShape 23"/>
          <p:cNvSpPr/>
          <p:nvPr/>
        </p:nvSpPr>
        <p:spPr>
          <a:xfrm>
            <a:off x="1143000" y="5715000"/>
            <a:ext cx="4826000" cy="3048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400" b="0" i="0" u="none" strike="noStrike">
                <a:solidFill>
                  <a:srgbClr val="555555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微信：15977481846（备注：应聘网销专员）</a:t>
            </a:r>
            <a:endParaRPr lang="en-US" sz="1100"/>
          </a:p>
        </p:txBody>
      </p:sp>
      <p:sp>
        <p:nvSpPr>
          <p:cNvPr id="24" name="AutoShape 24"/>
          <p:cNvSpPr/>
          <p:nvPr/>
        </p:nvSpPr>
        <p:spPr>
          <a:xfrm>
            <a:off x="6350000" y="4699000"/>
            <a:ext cx="5080000" cy="1651000"/>
          </a:xfrm>
          <a:prstGeom prst="roundRect">
            <a:avLst>
              <a:gd name="adj" fmla="val 0"/>
            </a:avLst>
          </a:prstGeom>
          <a:solidFill>
            <a:srgbClr val="D4AF37">
              <a:alpha val="8000"/>
            </a:srgbClr>
          </a:solidFill>
          <a:ln w="12700" cap="flat" cmpd="sng">
            <a:solidFill>
              <a:srgbClr val="D4AF37">
                <a:alpha val="2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5" name="AutoShape 25"/>
          <p:cNvSpPr/>
          <p:nvPr/>
        </p:nvSpPr>
        <p:spPr>
          <a:xfrm>
            <a:off x="6350000" y="4699000"/>
            <a:ext cx="50800" cy="1651000"/>
          </a:xfrm>
          <a:prstGeom prst="roundRect">
            <a:avLst>
              <a:gd name="adj" fmla="val 0"/>
            </a:avLst>
          </a:prstGeom>
          <a:solidFill>
            <a:srgbClr val="D4AF37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6" name="AutoShape 26"/>
          <p:cNvSpPr/>
          <p:nvPr/>
        </p:nvSpPr>
        <p:spPr>
          <a:xfrm>
            <a:off x="6604000" y="4889500"/>
            <a:ext cx="4699000" cy="1397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D4AF37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投递小贴士：</a:t>
            </a:r>
            <a:r>
              <a:rPr lang="en-US" sz="1600" b="0" i="0" u="none" strike="noStrike">
                <a:solidFill>
                  <a:srgbClr val="1F2329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 </a:t>
            </a:r>
            <a:r>
              <a:rPr lang="en-US" sz="1400" b="0" i="0" u="none" strike="noStrike">
                <a:solidFill>
                  <a:srgbClr val="444444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请在联系时，直接告诉我你最擅长的营销平台（如抖音、小红书、私域社群等），以及你过往操盘过的最具代表性的引流或转化成功案例。我们寻找的是真正的实战派！</a:t>
            </a:r>
            <a:endParaRPr lang="en-US" sz="110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30000"/>
            </a:srgbClr>
          </a:solidFill>
          <a:ln cap="flat" cmpd="sng">
            <a:solidFill>
              <a:srgbClr val="E6CFCF">
                <a:alpha val="3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" name="AutoShape 3"/>
          <p:cNvSpPr/>
          <p:nvPr/>
        </p:nvSpPr>
        <p:spPr>
          <a:xfrm>
            <a:off x="0" y="1270000"/>
            <a:ext cx="12192000" cy="177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25000"/>
              </a:lnSpc>
              <a:defRPr/>
            </a:pPr>
            <a:r>
              <a:rPr lang="en-US" sz="12000" b="1" i="0" u="none" strike="noStrike">
                <a:solidFill>
                  <a:srgbClr val="D4AF37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04</a:t>
            </a:r>
            <a:endParaRPr lang="en-US" sz="1100"/>
          </a:p>
        </p:txBody>
      </p:sp>
      <p:sp>
        <p:nvSpPr>
          <p:cNvPr id="4" name="AutoShape 4"/>
          <p:cNvSpPr/>
          <p:nvPr/>
        </p:nvSpPr>
        <p:spPr>
          <a:xfrm>
            <a:off x="0" y="3302000"/>
            <a:ext cx="12192000" cy="101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25000"/>
              </a:lnSpc>
              <a:defRPr/>
            </a:pPr>
            <a:r>
              <a:rPr lang="en-US" sz="4000" b="1" i="0" u="none" strike="noStrike">
                <a:solidFill>
                  <a:srgbClr val="333333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会议营销专员（线下拓展型）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4191000" y="4508500"/>
            <a:ext cx="3810000" cy="38100"/>
          </a:xfrm>
          <a:prstGeom prst="roundRect">
            <a:avLst>
              <a:gd name="adj" fmla="val 0"/>
            </a:avLst>
          </a:prstGeom>
          <a:solidFill>
            <a:srgbClr val="D4AF37">
              <a:alpha val="100000"/>
            </a:srgbClr>
          </a:solidFill>
          <a:ln cap="flat" cmpd="sng">
            <a:solidFill>
              <a:srgbClr val="BB961E">
                <a:alpha val="10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6" name="AutoShape 6"/>
          <p:cNvSpPr/>
          <p:nvPr/>
        </p:nvSpPr>
        <p:spPr>
          <a:xfrm>
            <a:off x="381000" y="4889500"/>
            <a:ext cx="11430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2200" b="1" i="0" u="none" strike="noStrike">
                <a:solidFill>
                  <a:srgbClr val="555555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会销高手看过来！高提成激励 · 人脉价值变现 · 挑战百万年薪</a:t>
            </a:r>
            <a:endParaRPr lang="en-US" sz="1100"/>
          </a:p>
        </p:txBody>
      </p:sp>
      <p:sp>
        <p:nvSpPr>
          <p:cNvPr id="7" name="AutoShape 7"/>
          <p:cNvSpPr/>
          <p:nvPr/>
        </p:nvSpPr>
        <p:spPr>
          <a:xfrm>
            <a:off x="762000" y="5651500"/>
            <a:ext cx="3302000" cy="711200"/>
          </a:xfrm>
          <a:prstGeom prst="roundRect">
            <a:avLst>
              <a:gd name="adj" fmla="val 0"/>
            </a:avLst>
          </a:prstGeom>
          <a:solidFill>
            <a:srgbClr val="D4AF37">
              <a:alpha val="8000"/>
            </a:srgbClr>
          </a:solidFill>
          <a:ln w="12700" cap="flat" cmpd="sng">
            <a:solidFill>
              <a:srgbClr val="D4AF37">
                <a:alpha val="3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8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500" y="5854700"/>
            <a:ext cx="304800" cy="304800"/>
          </a:xfrm>
          <a:prstGeom prst="rect">
            <a:avLst/>
          </a:prstGeom>
        </p:spPr>
      </p:pic>
      <p:sp>
        <p:nvSpPr>
          <p:cNvPr id="9" name="AutoShape 9"/>
          <p:cNvSpPr/>
          <p:nvPr/>
        </p:nvSpPr>
        <p:spPr>
          <a:xfrm>
            <a:off x="1333500" y="5816600"/>
            <a:ext cx="2667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333333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阶梯式高提成回报</a:t>
            </a:r>
            <a:endParaRPr lang="en-US" sz="1100"/>
          </a:p>
        </p:txBody>
      </p:sp>
      <p:sp>
        <p:nvSpPr>
          <p:cNvPr id="10" name="AutoShape 10"/>
          <p:cNvSpPr/>
          <p:nvPr/>
        </p:nvSpPr>
        <p:spPr>
          <a:xfrm>
            <a:off x="4445000" y="5651500"/>
            <a:ext cx="3302000" cy="711200"/>
          </a:xfrm>
          <a:prstGeom prst="roundRect">
            <a:avLst>
              <a:gd name="adj" fmla="val 0"/>
            </a:avLst>
          </a:prstGeom>
          <a:solidFill>
            <a:srgbClr val="D4AF37">
              <a:alpha val="8000"/>
            </a:srgbClr>
          </a:solidFill>
          <a:ln w="12700" cap="flat" cmpd="sng">
            <a:solidFill>
              <a:srgbClr val="D4AF37">
                <a:alpha val="3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1" name="Picture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5500" y="5854700"/>
            <a:ext cx="304800" cy="304800"/>
          </a:xfrm>
          <a:prstGeom prst="rect">
            <a:avLst/>
          </a:prstGeom>
        </p:spPr>
      </p:pic>
      <p:sp>
        <p:nvSpPr>
          <p:cNvPr id="12" name="AutoShape 12"/>
          <p:cNvSpPr/>
          <p:nvPr/>
        </p:nvSpPr>
        <p:spPr>
          <a:xfrm>
            <a:off x="5016500" y="5816600"/>
            <a:ext cx="2667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333333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链接高端商业人脉</a:t>
            </a:r>
            <a:endParaRPr lang="en-US" sz="1100"/>
          </a:p>
        </p:txBody>
      </p:sp>
      <p:sp>
        <p:nvSpPr>
          <p:cNvPr id="13" name="AutoShape 13"/>
          <p:cNvSpPr/>
          <p:nvPr/>
        </p:nvSpPr>
        <p:spPr>
          <a:xfrm>
            <a:off x="8128000" y="5651500"/>
            <a:ext cx="3302000" cy="711200"/>
          </a:xfrm>
          <a:prstGeom prst="roundRect">
            <a:avLst>
              <a:gd name="adj" fmla="val 0"/>
            </a:avLst>
          </a:prstGeom>
          <a:solidFill>
            <a:srgbClr val="D4AF37">
              <a:alpha val="8000"/>
            </a:srgbClr>
          </a:solidFill>
          <a:ln w="12700" cap="flat" cmpd="sng">
            <a:solidFill>
              <a:srgbClr val="D4AF37">
                <a:alpha val="3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4" name="Picture 1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8500" y="5854700"/>
            <a:ext cx="304800" cy="304800"/>
          </a:xfrm>
          <a:prstGeom prst="rect">
            <a:avLst/>
          </a:prstGeom>
        </p:spPr>
      </p:pic>
      <p:sp>
        <p:nvSpPr>
          <p:cNvPr id="15" name="AutoShape 15"/>
          <p:cNvSpPr/>
          <p:nvPr/>
        </p:nvSpPr>
        <p:spPr>
          <a:xfrm>
            <a:off x="8699500" y="5816600"/>
            <a:ext cx="2667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333333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广阔的职业晋升空间</a:t>
            </a:r>
            <a:endParaRPr lang="en-US" sz="110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3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" name="AutoShape 3"/>
          <p:cNvSpPr/>
          <p:nvPr/>
        </p:nvSpPr>
        <p:spPr>
          <a:xfrm>
            <a:off x="762000" y="635000"/>
            <a:ext cx="10668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333333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岗位职责与任职要求</a:t>
            </a:r>
            <a:endParaRPr lang="en-US" sz="1100"/>
          </a:p>
        </p:txBody>
      </p:sp>
      <p:sp>
        <p:nvSpPr>
          <p:cNvPr id="4" name="AutoShape 4"/>
          <p:cNvSpPr/>
          <p:nvPr/>
        </p:nvSpPr>
        <p:spPr>
          <a:xfrm>
            <a:off x="762000" y="1778000"/>
            <a:ext cx="5270500" cy="4318000"/>
          </a:xfrm>
          <a:prstGeom prst="roundRect">
            <a:avLst>
              <a:gd name="adj" fmla="val 0"/>
            </a:avLst>
          </a:prstGeom>
          <a:solidFill>
            <a:srgbClr val="FFFFFF">
              <a:alpha val="40000"/>
            </a:srgbClr>
          </a:solidFill>
          <a:ln w="12700" cap="flat" cmpd="sng">
            <a:solidFill>
              <a:srgbClr val="D4AF37">
                <a:alpha val="4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5" name="AutoShape 5"/>
          <p:cNvSpPr/>
          <p:nvPr/>
        </p:nvSpPr>
        <p:spPr>
          <a:xfrm>
            <a:off x="1016000" y="1968500"/>
            <a:ext cx="4826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200" b="1" i="0" u="none" strike="noStrike">
                <a:solidFill>
                  <a:srgbClr val="D4AF37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01 岗位职责</a:t>
            </a:r>
            <a:endParaRPr lang="en-US" sz="1100"/>
          </a:p>
        </p:txBody>
      </p:sp>
      <p:cxnSp>
        <p:nvCxnSpPr>
          <p:cNvPr id="6" name="Connector 6"/>
          <p:cNvCxnSpPr/>
          <p:nvPr/>
        </p:nvCxnSpPr>
        <p:spPr>
          <a:xfrm rot="-9167">
            <a:off x="1016008" y="2533650"/>
            <a:ext cx="47625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D4AF37">
                <a:alpha val="3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7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000" y="2768600"/>
            <a:ext cx="304800" cy="304800"/>
          </a:xfrm>
          <a:prstGeom prst="rect">
            <a:avLst/>
          </a:prstGeom>
        </p:spPr>
      </p:pic>
      <p:sp>
        <p:nvSpPr>
          <p:cNvPr id="8" name="AutoShape 8"/>
          <p:cNvSpPr/>
          <p:nvPr/>
        </p:nvSpPr>
        <p:spPr>
          <a:xfrm>
            <a:off x="1460500" y="2730500"/>
            <a:ext cx="4508500" cy="7112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600" b="1" i="0" u="none" strike="noStrike">
                <a:solidFill>
                  <a:srgbClr val="333333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活动邀约</a:t>
            </a:r>
            <a:br>
              <a:rPr lang="en-US" sz="1600" b="0" i="0" u="none" strike="noStrike">
                <a:solidFill>
                  <a:srgbClr val="1F2329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</a:br>
            <a:r>
              <a:rPr lang="en-US" sz="1300" b="0" i="0" u="none" strike="noStrike">
                <a:solidFill>
                  <a:srgbClr val="525252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通过电话、网络等多维渠道精准触达潜在客户，高效邀约参会，挖掘并筛选高意向线索。</a:t>
            </a:r>
            <a:endParaRPr lang="en-US" sz="1100"/>
          </a:p>
        </p:txBody>
      </p:sp>
      <p:pic>
        <p:nvPicPr>
          <p:cNvPr id="9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000" y="3594100"/>
            <a:ext cx="304800" cy="304800"/>
          </a:xfrm>
          <a:prstGeom prst="rect">
            <a:avLst/>
          </a:prstGeom>
        </p:spPr>
      </p:pic>
      <p:sp>
        <p:nvSpPr>
          <p:cNvPr id="10" name="AutoShape 10"/>
          <p:cNvSpPr/>
          <p:nvPr/>
        </p:nvSpPr>
        <p:spPr>
          <a:xfrm>
            <a:off x="1460500" y="3556000"/>
            <a:ext cx="4508500" cy="7112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600" b="1" i="0" u="none" strike="noStrike">
                <a:solidFill>
                  <a:srgbClr val="333333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现场执行</a:t>
            </a:r>
            <a:br>
              <a:rPr lang="en-US" sz="1600" b="0" i="0" u="none" strike="noStrike">
                <a:solidFill>
                  <a:srgbClr val="1F2329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</a:br>
            <a:r>
              <a:rPr lang="en-US" sz="1300" b="0" i="0" u="none" strike="noStrike">
                <a:solidFill>
                  <a:srgbClr val="525252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统筹会议现场接待、签到与引导，负责客户初步沟通与需求探查，保障现场流程顺畅。</a:t>
            </a:r>
            <a:endParaRPr lang="en-US" sz="1100"/>
          </a:p>
        </p:txBody>
      </p:sp>
      <p:pic>
        <p:nvPicPr>
          <p:cNvPr id="11" name="Picture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000" y="4419600"/>
            <a:ext cx="304800" cy="304800"/>
          </a:xfrm>
          <a:prstGeom prst="rect">
            <a:avLst/>
          </a:prstGeom>
        </p:spPr>
      </p:pic>
      <p:sp>
        <p:nvSpPr>
          <p:cNvPr id="12" name="AutoShape 12"/>
          <p:cNvSpPr/>
          <p:nvPr/>
        </p:nvSpPr>
        <p:spPr>
          <a:xfrm>
            <a:off x="1460500" y="4381500"/>
            <a:ext cx="4508500" cy="7112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600" b="1" i="0" u="none" strike="noStrike">
                <a:solidFill>
                  <a:srgbClr val="333333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促单转化</a:t>
            </a:r>
            <a:br>
              <a:rPr lang="en-US" sz="1600" b="0" i="0" u="none" strike="noStrike">
                <a:solidFill>
                  <a:srgbClr val="1F2329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</a:br>
            <a:r>
              <a:rPr lang="en-US" sz="1300" b="0" i="0" u="none" strike="noStrike">
                <a:solidFill>
                  <a:srgbClr val="525252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针对意向客户进行现场答疑与商务谈判，会后持续跟进复盘，高效推动客户签约成交。</a:t>
            </a:r>
            <a:endParaRPr lang="en-US" sz="1100"/>
          </a:p>
        </p:txBody>
      </p:sp>
      <p:pic>
        <p:nvPicPr>
          <p:cNvPr id="13" name="Picture 1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000" y="5245100"/>
            <a:ext cx="304800" cy="304800"/>
          </a:xfrm>
          <a:prstGeom prst="rect">
            <a:avLst/>
          </a:prstGeom>
        </p:spPr>
      </p:pic>
      <p:sp>
        <p:nvSpPr>
          <p:cNvPr id="14" name="AutoShape 14"/>
          <p:cNvSpPr/>
          <p:nvPr/>
        </p:nvSpPr>
        <p:spPr>
          <a:xfrm>
            <a:off x="1460500" y="5207000"/>
            <a:ext cx="4508500" cy="7112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600" b="1" i="0" u="none" strike="noStrike">
                <a:solidFill>
                  <a:srgbClr val="333333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渠道合作</a:t>
            </a:r>
            <a:br>
              <a:rPr lang="en-US" sz="1600" b="0" i="0" u="none" strike="noStrike">
                <a:solidFill>
                  <a:srgbClr val="1F2329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</a:br>
            <a:r>
              <a:rPr lang="en-US" sz="1300" b="0" i="0" u="none" strike="noStrike">
                <a:solidFill>
                  <a:srgbClr val="525252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拓展异业机构与合作伙伴，联合策划活动，实现资源共享与客户池互通，扩大品牌影响力。</a:t>
            </a:r>
            <a:endParaRPr lang="en-US" sz="1100"/>
          </a:p>
        </p:txBody>
      </p:sp>
      <p:sp>
        <p:nvSpPr>
          <p:cNvPr id="15" name="AutoShape 15"/>
          <p:cNvSpPr/>
          <p:nvPr/>
        </p:nvSpPr>
        <p:spPr>
          <a:xfrm>
            <a:off x="6223000" y="1778000"/>
            <a:ext cx="5270500" cy="4318000"/>
          </a:xfrm>
          <a:prstGeom prst="roundRect">
            <a:avLst>
              <a:gd name="adj" fmla="val 0"/>
            </a:avLst>
          </a:prstGeom>
          <a:solidFill>
            <a:srgbClr val="FFFFFF">
              <a:alpha val="40000"/>
            </a:srgbClr>
          </a:solidFill>
          <a:ln w="12700" cap="flat" cmpd="sng">
            <a:solidFill>
              <a:srgbClr val="D4AF37">
                <a:alpha val="4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6" name="AutoShape 16"/>
          <p:cNvSpPr/>
          <p:nvPr/>
        </p:nvSpPr>
        <p:spPr>
          <a:xfrm>
            <a:off x="6477000" y="1968500"/>
            <a:ext cx="4826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200" b="1" i="0" u="none" strike="noStrike">
                <a:solidFill>
                  <a:srgbClr val="D4AF37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02 任职要求</a:t>
            </a:r>
            <a:endParaRPr lang="en-US" sz="1100"/>
          </a:p>
        </p:txBody>
      </p:sp>
      <p:cxnSp>
        <p:nvCxnSpPr>
          <p:cNvPr id="17" name="Connector 17"/>
          <p:cNvCxnSpPr/>
          <p:nvPr/>
        </p:nvCxnSpPr>
        <p:spPr>
          <a:xfrm rot="-9167">
            <a:off x="6477008" y="2533650"/>
            <a:ext cx="47625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D4AF37">
                <a:alpha val="3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18" name="Picture 1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7000" y="2768600"/>
            <a:ext cx="304800" cy="304800"/>
          </a:xfrm>
          <a:prstGeom prst="rect">
            <a:avLst/>
          </a:prstGeom>
        </p:spPr>
      </p:pic>
      <p:sp>
        <p:nvSpPr>
          <p:cNvPr id="19" name="AutoShape 19"/>
          <p:cNvSpPr/>
          <p:nvPr/>
        </p:nvSpPr>
        <p:spPr>
          <a:xfrm>
            <a:off x="6921500" y="2730500"/>
            <a:ext cx="4508500" cy="7112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600" b="1" i="0" u="none" strike="noStrike">
                <a:solidFill>
                  <a:srgbClr val="333333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核心基石：资源与经验</a:t>
            </a:r>
            <a:br>
              <a:rPr lang="en-US" sz="1600" b="0" i="0" u="none" strike="noStrike">
                <a:solidFill>
                  <a:srgbClr val="1F2329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</a:br>
            <a:r>
              <a:rPr lang="en-US" sz="1300" b="0" i="0" u="none" strike="noStrike">
                <a:solidFill>
                  <a:srgbClr val="525252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必须具备会议营销（会销）实战经验，或拥有丰富的行业渠道资源与成熟的客户储备。</a:t>
            </a:r>
            <a:endParaRPr lang="en-US" sz="1100"/>
          </a:p>
        </p:txBody>
      </p:sp>
      <p:pic>
        <p:nvPicPr>
          <p:cNvPr id="20" name="Picture 2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7000" y="3594100"/>
            <a:ext cx="304800" cy="304800"/>
          </a:xfrm>
          <a:prstGeom prst="rect">
            <a:avLst/>
          </a:prstGeom>
        </p:spPr>
      </p:pic>
      <p:sp>
        <p:nvSpPr>
          <p:cNvPr id="21" name="AutoShape 21"/>
          <p:cNvSpPr/>
          <p:nvPr/>
        </p:nvSpPr>
        <p:spPr>
          <a:xfrm>
            <a:off x="6921500" y="3556000"/>
            <a:ext cx="4508500" cy="7112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600" b="1" i="0" u="none" strike="noStrike">
                <a:solidFill>
                  <a:srgbClr val="333333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优先条件：实战履历</a:t>
            </a:r>
            <a:br>
              <a:rPr lang="en-US" sz="1600" b="0" i="0" u="none" strike="noStrike">
                <a:solidFill>
                  <a:srgbClr val="1F2329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</a:br>
            <a:r>
              <a:rPr lang="en-US" sz="1300" b="0" i="0" u="none" strike="noStrike">
                <a:solidFill>
                  <a:srgbClr val="525252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拥有电话销售、线下活动策划执行或直接销售经验者优先，熟悉客户开发与维护全流程。</a:t>
            </a:r>
            <a:endParaRPr lang="en-US" sz="1100"/>
          </a:p>
        </p:txBody>
      </p:sp>
      <p:pic>
        <p:nvPicPr>
          <p:cNvPr id="22" name="Picture 2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7000" y="4419600"/>
            <a:ext cx="304800" cy="304800"/>
          </a:xfrm>
          <a:prstGeom prst="rect">
            <a:avLst/>
          </a:prstGeom>
        </p:spPr>
      </p:pic>
      <p:sp>
        <p:nvSpPr>
          <p:cNvPr id="23" name="AutoShape 23"/>
          <p:cNvSpPr/>
          <p:nvPr/>
        </p:nvSpPr>
        <p:spPr>
          <a:xfrm>
            <a:off x="6921500" y="4381500"/>
            <a:ext cx="4508500" cy="7112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600" b="1" i="0" u="none" strike="noStrike">
                <a:solidFill>
                  <a:srgbClr val="333333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关键素养：情商与应变</a:t>
            </a:r>
            <a:br>
              <a:rPr lang="en-US" sz="1600" b="0" i="0" u="none" strike="noStrike">
                <a:solidFill>
                  <a:srgbClr val="1F2329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</a:br>
            <a:r>
              <a:rPr lang="en-US" sz="1300" b="0" i="0" u="none" strike="noStrike">
                <a:solidFill>
                  <a:srgbClr val="525252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形象气质佳，具备极强的沟通感染力，拥有出色的现场突发应变能力与临门促单技巧。</a:t>
            </a:r>
            <a:endParaRPr lang="en-US" sz="1100"/>
          </a:p>
        </p:txBody>
      </p:sp>
      <p:pic>
        <p:nvPicPr>
          <p:cNvPr id="24" name="Picture 24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7000" y="5245100"/>
            <a:ext cx="304800" cy="304800"/>
          </a:xfrm>
          <a:prstGeom prst="rect">
            <a:avLst/>
          </a:prstGeom>
        </p:spPr>
      </p:pic>
      <p:sp>
        <p:nvSpPr>
          <p:cNvPr id="25" name="AutoShape 25"/>
          <p:cNvSpPr/>
          <p:nvPr/>
        </p:nvSpPr>
        <p:spPr>
          <a:xfrm>
            <a:off x="6921500" y="5207000"/>
            <a:ext cx="4508500" cy="7112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600" b="1" i="0" u="none" strike="noStrike">
                <a:solidFill>
                  <a:srgbClr val="333333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灵活机制：弹性协作</a:t>
            </a:r>
            <a:br>
              <a:rPr lang="en-US" sz="1600" b="0" i="0" u="none" strike="noStrike">
                <a:solidFill>
                  <a:srgbClr val="1F2329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</a:br>
            <a:r>
              <a:rPr lang="en-US" sz="1300" b="0" i="0" u="none" strike="noStrike">
                <a:solidFill>
                  <a:srgbClr val="525252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支持兼职合作模式，时间根据活动档期灵活调配，完美适配善于社交与线下拓展的你。</a:t>
            </a:r>
            <a:endParaRPr lang="en-US" sz="110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3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" name="AutoShape 3"/>
          <p:cNvSpPr/>
          <p:nvPr/>
        </p:nvSpPr>
        <p:spPr>
          <a:xfrm>
            <a:off x="762000" y="635000"/>
            <a:ext cx="10668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333333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薪资福利与联系方式</a:t>
            </a:r>
            <a:endParaRPr lang="en-US" sz="1100"/>
          </a:p>
        </p:txBody>
      </p:sp>
      <p:sp>
        <p:nvSpPr>
          <p:cNvPr id="4" name="AutoShape 4"/>
          <p:cNvSpPr/>
          <p:nvPr/>
        </p:nvSpPr>
        <p:spPr>
          <a:xfrm>
            <a:off x="762000" y="1778000"/>
            <a:ext cx="5207000" cy="3556000"/>
          </a:xfrm>
          <a:prstGeom prst="roundRect">
            <a:avLst>
              <a:gd name="adj" fmla="val 0"/>
            </a:avLst>
          </a:prstGeom>
          <a:solidFill>
            <a:srgbClr val="FFFFFF">
              <a:alpha val="45000"/>
            </a:srgbClr>
          </a:solidFill>
          <a:ln w="12700" cap="flat" cmpd="sng">
            <a:solidFill>
              <a:srgbClr val="D4AF37">
                <a:alpha val="6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5" name="AutoShape 5"/>
          <p:cNvSpPr/>
          <p:nvPr/>
        </p:nvSpPr>
        <p:spPr>
          <a:xfrm>
            <a:off x="1016000" y="2032000"/>
            <a:ext cx="4699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200" b="1" i="0" u="none" strike="noStrike">
                <a:solidFill>
                  <a:srgbClr val="D4AF37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01 极具竞争力的回报体系</a:t>
            </a:r>
            <a:endParaRPr lang="en-US" sz="1100"/>
          </a:p>
        </p:txBody>
      </p:sp>
      <p:pic>
        <p:nvPicPr>
          <p:cNvPr id="6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000" y="2794000"/>
            <a:ext cx="304800" cy="304800"/>
          </a:xfrm>
          <a:prstGeom prst="rect">
            <a:avLst/>
          </a:prstGeom>
        </p:spPr>
      </p:pic>
      <p:sp>
        <p:nvSpPr>
          <p:cNvPr id="7" name="AutoShape 7"/>
          <p:cNvSpPr/>
          <p:nvPr/>
        </p:nvSpPr>
        <p:spPr>
          <a:xfrm>
            <a:off x="1460500" y="2768600"/>
            <a:ext cx="4445000" cy="698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600" b="1" i="0" u="none" strike="noStrike">
                <a:solidFill>
                  <a:srgbClr val="333333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纯提成制 · 上不封顶</a:t>
            </a:r>
            <a:br>
              <a:rPr lang="en-US" sz="1600" b="0" i="0" u="none" strike="noStrike">
                <a:solidFill>
                  <a:srgbClr val="1F2329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</a:br>
            <a:r>
              <a:rPr lang="en-US" sz="1400" b="0" i="0" u="none" strike="noStrike">
                <a:solidFill>
                  <a:srgbClr val="525252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无底薪束缚，以业绩定薪，多劳多得。能力越强，回报越丰厚，收入天花板由你定义。</a:t>
            </a:r>
            <a:endParaRPr lang="en-US" sz="1100"/>
          </a:p>
        </p:txBody>
      </p:sp>
      <p:pic>
        <p:nvPicPr>
          <p:cNvPr id="8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000" y="3683000"/>
            <a:ext cx="304800" cy="304800"/>
          </a:xfrm>
          <a:prstGeom prst="rect">
            <a:avLst/>
          </a:prstGeom>
        </p:spPr>
      </p:pic>
      <p:sp>
        <p:nvSpPr>
          <p:cNvPr id="9" name="AutoShape 9"/>
          <p:cNvSpPr/>
          <p:nvPr/>
        </p:nvSpPr>
        <p:spPr>
          <a:xfrm>
            <a:off x="1460500" y="3657600"/>
            <a:ext cx="4445000" cy="698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600" b="1" i="0" u="none" strike="noStrike">
                <a:solidFill>
                  <a:srgbClr val="333333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高成交率 · 收益倍增</a:t>
            </a:r>
            <a:br>
              <a:rPr lang="en-US" sz="1600" b="0" i="0" u="none" strike="noStrike">
                <a:solidFill>
                  <a:srgbClr val="1F2329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</a:br>
            <a:r>
              <a:rPr lang="en-US" sz="1400" b="0" i="0" u="none" strike="noStrike">
                <a:solidFill>
                  <a:srgbClr val="525252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会议现场氛围促成高效转化，单笔提成可观，综合收入潜力远超传统销售模式。</a:t>
            </a:r>
            <a:endParaRPr lang="en-US" sz="1100"/>
          </a:p>
        </p:txBody>
      </p:sp>
      <p:pic>
        <p:nvPicPr>
          <p:cNvPr id="10" name="Picture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000" y="4572000"/>
            <a:ext cx="304800" cy="304800"/>
          </a:xfrm>
          <a:prstGeom prst="rect">
            <a:avLst/>
          </a:prstGeom>
        </p:spPr>
      </p:pic>
      <p:sp>
        <p:nvSpPr>
          <p:cNvPr id="11" name="AutoShape 11"/>
          <p:cNvSpPr/>
          <p:nvPr/>
        </p:nvSpPr>
        <p:spPr>
          <a:xfrm>
            <a:off x="1460500" y="4546600"/>
            <a:ext cx="4445000" cy="698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600" b="1" i="0" u="none" strike="noStrike">
                <a:solidFill>
                  <a:srgbClr val="333333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资源积累 · 能力跃升</a:t>
            </a:r>
            <a:br>
              <a:rPr lang="en-US" sz="1600" b="0" i="0" u="none" strike="noStrike">
                <a:solidFill>
                  <a:srgbClr val="1F2329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</a:br>
            <a:r>
              <a:rPr lang="en-US" sz="1400" b="0" i="0" u="none" strike="noStrike">
                <a:solidFill>
                  <a:srgbClr val="525252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直面企业决策者与行业精英，积累高端人脉资源，在实战中快速提升销讲与谈判能力。</a:t>
            </a:r>
            <a:endParaRPr lang="en-US" sz="1100"/>
          </a:p>
        </p:txBody>
      </p:sp>
      <p:sp>
        <p:nvSpPr>
          <p:cNvPr id="12" name="AutoShape 12"/>
          <p:cNvSpPr/>
          <p:nvPr/>
        </p:nvSpPr>
        <p:spPr>
          <a:xfrm>
            <a:off x="6223000" y="1778000"/>
            <a:ext cx="5207000" cy="3556000"/>
          </a:xfrm>
          <a:prstGeom prst="roundRect">
            <a:avLst>
              <a:gd name="adj" fmla="val 0"/>
            </a:avLst>
          </a:prstGeom>
          <a:solidFill>
            <a:srgbClr val="FFFFFF">
              <a:alpha val="45000"/>
            </a:srgbClr>
          </a:solidFill>
          <a:ln w="12700" cap="flat" cmpd="sng">
            <a:solidFill>
              <a:srgbClr val="D4AF37">
                <a:alpha val="6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3" name="AutoShape 13"/>
          <p:cNvSpPr/>
          <p:nvPr/>
        </p:nvSpPr>
        <p:spPr>
          <a:xfrm>
            <a:off x="6477000" y="2032000"/>
            <a:ext cx="4699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200" b="1" i="0" u="none" strike="noStrike">
                <a:solidFill>
                  <a:srgbClr val="D4AF37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02 携手共进 · 共创辉煌</a:t>
            </a:r>
            <a:endParaRPr lang="en-US" sz="1100"/>
          </a:p>
        </p:txBody>
      </p:sp>
      <p:pic>
        <p:nvPicPr>
          <p:cNvPr id="14" name="Picture 1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7000" y="2819400"/>
            <a:ext cx="279400" cy="279400"/>
          </a:xfrm>
          <a:prstGeom prst="rect">
            <a:avLst/>
          </a:prstGeom>
        </p:spPr>
      </p:pic>
      <p:sp>
        <p:nvSpPr>
          <p:cNvPr id="15" name="AutoShape 15"/>
          <p:cNvSpPr/>
          <p:nvPr/>
        </p:nvSpPr>
        <p:spPr>
          <a:xfrm>
            <a:off x="6921500" y="2794000"/>
            <a:ext cx="4445000" cy="444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333333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联系人：</a:t>
            </a:r>
            <a:r>
              <a:rPr lang="en-US" sz="1600" b="0" i="0" u="none" strike="noStrike">
                <a:solidFill>
                  <a:srgbClr val="1F2329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 </a:t>
            </a:r>
            <a:r>
              <a:rPr lang="en-US" sz="1500" b="0" i="0" u="none" strike="noStrike">
                <a:solidFill>
                  <a:srgbClr val="525252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招聘负责人 / 王经理</a:t>
            </a:r>
            <a:endParaRPr lang="en-US" sz="1100"/>
          </a:p>
        </p:txBody>
      </p:sp>
      <p:pic>
        <p:nvPicPr>
          <p:cNvPr id="16" name="Picture 1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7000" y="3581400"/>
            <a:ext cx="279400" cy="279400"/>
          </a:xfrm>
          <a:prstGeom prst="rect">
            <a:avLst/>
          </a:prstGeom>
        </p:spPr>
      </p:pic>
      <p:sp>
        <p:nvSpPr>
          <p:cNvPr id="17" name="AutoShape 17"/>
          <p:cNvSpPr/>
          <p:nvPr/>
        </p:nvSpPr>
        <p:spPr>
          <a:xfrm>
            <a:off x="6921500" y="3556000"/>
            <a:ext cx="4445000" cy="444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333333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联系电话：</a:t>
            </a:r>
            <a:r>
              <a:rPr lang="en-US" sz="1600" b="0" i="0" u="none" strike="noStrike">
                <a:solidFill>
                  <a:srgbClr val="1F2329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 </a:t>
            </a:r>
            <a:r>
              <a:rPr lang="en-US" sz="1500" b="0" i="0" u="none" strike="noStrike">
                <a:solidFill>
                  <a:srgbClr val="525252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15977481846</a:t>
            </a:r>
            <a:r>
              <a:rPr lang="en-US" sz="1500" b="0" i="0" u="none" strike="noStrike">
                <a:solidFill>
                  <a:srgbClr val="525252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（微信同步，备注：会销应聘）</a:t>
            </a:r>
            <a:endParaRPr lang="en-US" sz="1100"/>
          </a:p>
        </p:txBody>
      </p:sp>
      <p:pic>
        <p:nvPicPr>
          <p:cNvPr id="18" name="Picture 1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7000" y="4343400"/>
            <a:ext cx="279400" cy="279400"/>
          </a:xfrm>
          <a:prstGeom prst="rect">
            <a:avLst/>
          </a:prstGeom>
        </p:spPr>
      </p:pic>
      <p:sp>
        <p:nvSpPr>
          <p:cNvPr id="19" name="AutoShape 19"/>
          <p:cNvSpPr/>
          <p:nvPr/>
        </p:nvSpPr>
        <p:spPr>
          <a:xfrm>
            <a:off x="6921500" y="4318000"/>
            <a:ext cx="4445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600" b="1" i="0" u="none" strike="noStrike">
                <a:solidFill>
                  <a:srgbClr val="333333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加入要求：</a:t>
            </a:r>
            <a:r>
              <a:rPr lang="en-US" sz="1600" b="0" i="0" u="none" strike="noStrike">
                <a:solidFill>
                  <a:srgbClr val="1F2329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 </a:t>
            </a:r>
            <a:r>
              <a:rPr lang="en-US" sz="1500" b="0" i="0" u="none" strike="noStrike">
                <a:solidFill>
                  <a:srgbClr val="525252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有会议营销实战经验者优先；拥有优质客户渠道资源或强大的销讲能力者，待遇从优。</a:t>
            </a:r>
            <a:endParaRPr lang="en-US" sz="1100"/>
          </a:p>
        </p:txBody>
      </p:sp>
      <p:sp>
        <p:nvSpPr>
          <p:cNvPr id="20" name="AutoShape 20"/>
          <p:cNvSpPr/>
          <p:nvPr/>
        </p:nvSpPr>
        <p:spPr>
          <a:xfrm>
            <a:off x="762000" y="5524500"/>
            <a:ext cx="10668000" cy="889000"/>
          </a:xfrm>
          <a:prstGeom prst="roundRect">
            <a:avLst>
              <a:gd name="adj" fmla="val 0"/>
            </a:avLst>
          </a:prstGeom>
          <a:solidFill>
            <a:srgbClr val="D4AF37">
              <a:alpha val="12000"/>
            </a:srgbClr>
          </a:solidFill>
          <a:ln w="12700" cap="flat" cmpd="sng">
            <a:solidFill>
              <a:srgbClr val="D4AF37">
                <a:alpha val="10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1" name="AutoShape 21"/>
          <p:cNvSpPr/>
          <p:nvPr/>
        </p:nvSpPr>
        <p:spPr>
          <a:xfrm>
            <a:off x="1016000" y="5689600"/>
            <a:ext cx="10160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946E19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“ 这里有广阔的平台和无上限的收益，期待有野心、有能力的你加入，共赢未来！”</a:t>
            </a:r>
            <a:endParaRPr lang="en-US" sz="110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30000"/>
            </a:srgbClr>
          </a:solidFill>
          <a:ln cap="flat" cmpd="sng">
            <a:solidFill>
              <a:srgbClr val="E6CFCF">
                <a:alpha val="3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" name="AutoShape 3"/>
          <p:cNvSpPr/>
          <p:nvPr/>
        </p:nvSpPr>
        <p:spPr>
          <a:xfrm>
            <a:off x="762000" y="635000"/>
            <a:ext cx="10668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333333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联系我们</a:t>
            </a:r>
            <a:endParaRPr lang="en-US" sz="1100"/>
          </a:p>
        </p:txBody>
      </p:sp>
      <p:sp>
        <p:nvSpPr>
          <p:cNvPr id="4" name="AutoShape 4"/>
          <p:cNvSpPr/>
          <p:nvPr/>
        </p:nvSpPr>
        <p:spPr>
          <a:xfrm>
            <a:off x="762000" y="1778000"/>
            <a:ext cx="50800" cy="825500"/>
          </a:xfrm>
          <a:prstGeom prst="roundRect">
            <a:avLst>
              <a:gd name="adj" fmla="val 0"/>
            </a:avLst>
          </a:prstGeom>
          <a:solidFill>
            <a:srgbClr val="D4AF37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5" name="AutoShape 5"/>
          <p:cNvSpPr/>
          <p:nvPr/>
        </p:nvSpPr>
        <p:spPr>
          <a:xfrm>
            <a:off x="1016000" y="1778000"/>
            <a:ext cx="10541000" cy="952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1400" b="0" i="0" u="none" strike="noStrike">
                <a:solidFill>
                  <a:srgbClr val="555555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我们是一家快速发展的创新科技公司，专注于为客户提供高品质的数字化解决方案与定制化服务。我们崇尚结果导向，坚持以人为本，为每一位优秀的人才提供一个没有天花板的发展舞台，让你的才华与梦想在这里尽情绽放。</a:t>
            </a:r>
            <a:endParaRPr lang="en-US" sz="1100"/>
          </a:p>
        </p:txBody>
      </p:sp>
      <p:sp>
        <p:nvSpPr>
          <p:cNvPr id="6" name="AutoShape 6"/>
          <p:cNvSpPr/>
          <p:nvPr/>
        </p:nvSpPr>
        <p:spPr>
          <a:xfrm>
            <a:off x="762000" y="3175000"/>
            <a:ext cx="3378200" cy="1079500"/>
          </a:xfrm>
          <a:prstGeom prst="roundRect">
            <a:avLst>
              <a:gd name="adj" fmla="val 0"/>
            </a:avLst>
          </a:prstGeom>
          <a:solidFill>
            <a:srgbClr val="D4AF37">
              <a:alpha val="8000"/>
            </a:srgbClr>
          </a:solidFill>
          <a:ln w="12700" cap="flat" cmpd="sng">
            <a:solidFill>
              <a:srgbClr val="D4AF37">
                <a:alpha val="3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7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500" y="3365500"/>
            <a:ext cx="304800" cy="304800"/>
          </a:xfrm>
          <a:prstGeom prst="rect">
            <a:avLst/>
          </a:prstGeom>
        </p:spPr>
      </p:pic>
      <p:sp>
        <p:nvSpPr>
          <p:cNvPr id="8" name="AutoShape 8"/>
          <p:cNvSpPr/>
          <p:nvPr/>
        </p:nvSpPr>
        <p:spPr>
          <a:xfrm>
            <a:off x="1397000" y="3327400"/>
            <a:ext cx="2667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400" b="1" i="0" u="none" strike="noStrike">
                <a:solidFill>
                  <a:srgbClr val="333333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对接联系人   </a:t>
            </a:r>
            <a:r>
              <a:rPr lang="zh-CN" altLang="en-US" sz="1400" b="1" i="0" u="none" strike="noStrike">
                <a:solidFill>
                  <a:srgbClr val="333333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黄经理</a:t>
            </a:r>
            <a:endParaRPr lang="en-US" sz="1100"/>
          </a:p>
          <a:p>
            <a:pPr marL="0" indent="0" algn="l">
              <a:lnSpc>
                <a:spcPct val="125000"/>
              </a:lnSpc>
            </a:pPr>
            <a:r>
              <a:rPr lang="en-US" sz="1300" b="0" i="0" u="none" strike="noStrike">
                <a:solidFill>
                  <a:srgbClr val="666666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招聘负责人 / HR 部门</a:t>
            </a:r>
            <a:endParaRPr lang="en-US" sz="1300" b="0" i="0" u="none" strike="noStrike">
              <a:solidFill>
                <a:srgbClr val="666666"/>
              </a:solidFill>
              <a:latin typeface="Noto Sans SC" panose="020B0500000000000000" charset="-122"/>
              <a:ea typeface="Noto Sans SC" panose="020B0500000000000000" charset="-122"/>
              <a:cs typeface="Noto Sans SC" panose="020B0500000000000000" charset="-122"/>
              <a:sym typeface="Noto Sans SC" panose="020B0500000000000000" charset="-122"/>
            </a:endParaRPr>
          </a:p>
        </p:txBody>
      </p:sp>
      <p:sp>
        <p:nvSpPr>
          <p:cNvPr id="9" name="AutoShape 9"/>
          <p:cNvSpPr/>
          <p:nvPr/>
        </p:nvSpPr>
        <p:spPr>
          <a:xfrm>
            <a:off x="4394200" y="3175000"/>
            <a:ext cx="3378200" cy="1079500"/>
          </a:xfrm>
          <a:prstGeom prst="roundRect">
            <a:avLst>
              <a:gd name="adj" fmla="val 0"/>
            </a:avLst>
          </a:prstGeom>
          <a:solidFill>
            <a:srgbClr val="D4AF37">
              <a:alpha val="8000"/>
            </a:srgbClr>
          </a:solidFill>
          <a:ln w="12700" cap="flat" cmpd="sng">
            <a:solidFill>
              <a:srgbClr val="D4AF37">
                <a:alpha val="3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0" name="Picture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4700" y="3365500"/>
            <a:ext cx="304800" cy="304800"/>
          </a:xfrm>
          <a:prstGeom prst="rect">
            <a:avLst/>
          </a:prstGeom>
        </p:spPr>
      </p:pic>
      <p:sp>
        <p:nvSpPr>
          <p:cNvPr id="11" name="AutoShape 11"/>
          <p:cNvSpPr/>
          <p:nvPr/>
        </p:nvSpPr>
        <p:spPr>
          <a:xfrm>
            <a:off x="5029200" y="3327400"/>
            <a:ext cx="2667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400" b="1" i="0" u="none" strike="noStrike">
                <a:solidFill>
                  <a:srgbClr val="333333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咨询热线</a:t>
            </a:r>
            <a:endParaRPr lang="en-US" sz="1100"/>
          </a:p>
          <a:p>
            <a:pPr marL="0" indent="0" algn="l">
              <a:lnSpc>
                <a:spcPct val="125000"/>
              </a:lnSpc>
            </a:pPr>
            <a:r>
              <a:rPr lang="en-US" sz="1300" b="0" i="0" u="none" strike="noStrike">
                <a:solidFill>
                  <a:srgbClr val="666666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15977481846</a:t>
            </a:r>
            <a:endParaRPr lang="en-US" sz="1300" b="0" i="0" u="none" strike="noStrike">
              <a:solidFill>
                <a:srgbClr val="666666"/>
              </a:solidFill>
              <a:latin typeface="Noto Sans SC" panose="020B0500000000000000" charset="-122"/>
              <a:ea typeface="Noto Sans SC" panose="020B0500000000000000" charset="-122"/>
              <a:cs typeface="Noto Sans SC" panose="020B0500000000000000" charset="-122"/>
              <a:sym typeface="Noto Sans SC" panose="020B0500000000000000" charset="-122"/>
            </a:endParaRPr>
          </a:p>
        </p:txBody>
      </p:sp>
      <p:sp>
        <p:nvSpPr>
          <p:cNvPr id="12" name="AutoShape 12"/>
          <p:cNvSpPr/>
          <p:nvPr/>
        </p:nvSpPr>
        <p:spPr>
          <a:xfrm>
            <a:off x="8026400" y="3175000"/>
            <a:ext cx="3378200" cy="1079500"/>
          </a:xfrm>
          <a:prstGeom prst="roundRect">
            <a:avLst>
              <a:gd name="adj" fmla="val 0"/>
            </a:avLst>
          </a:prstGeom>
          <a:solidFill>
            <a:srgbClr val="D4AF37">
              <a:alpha val="8000"/>
            </a:srgbClr>
          </a:solidFill>
          <a:ln w="12700" cap="flat" cmpd="sng">
            <a:solidFill>
              <a:srgbClr val="D4AF37">
                <a:alpha val="3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3" name="Picture 1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6900" y="3365500"/>
            <a:ext cx="304800" cy="304800"/>
          </a:xfrm>
          <a:prstGeom prst="rect">
            <a:avLst/>
          </a:prstGeom>
        </p:spPr>
      </p:pic>
      <p:sp>
        <p:nvSpPr>
          <p:cNvPr id="14" name="AutoShape 14"/>
          <p:cNvSpPr/>
          <p:nvPr/>
        </p:nvSpPr>
        <p:spPr>
          <a:xfrm>
            <a:off x="8661400" y="3327400"/>
            <a:ext cx="2667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400" b="1" i="0" u="none" strike="noStrike">
                <a:solidFill>
                  <a:srgbClr val="333333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官方微信</a:t>
            </a:r>
            <a:endParaRPr lang="en-US" sz="1100"/>
          </a:p>
          <a:p>
            <a:pPr marL="0" indent="0" algn="l">
              <a:lnSpc>
                <a:spcPct val="125000"/>
              </a:lnSpc>
            </a:pPr>
            <a:r>
              <a:rPr lang="en-US" sz="1300" b="0" i="0" u="none" strike="noStrike">
                <a:solidFill>
                  <a:srgbClr val="666666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15977481846</a:t>
            </a:r>
            <a:endParaRPr lang="en-US" sz="1300" b="0" i="0" u="none" strike="noStrike">
              <a:solidFill>
                <a:srgbClr val="666666"/>
              </a:solidFill>
              <a:latin typeface="Noto Sans SC" panose="020B0500000000000000" charset="-122"/>
              <a:ea typeface="Noto Sans SC" panose="020B0500000000000000" charset="-122"/>
              <a:cs typeface="Noto Sans SC" panose="020B0500000000000000" charset="-122"/>
              <a:sym typeface="Noto Sans SC" panose="020B0500000000000000" charset="-122"/>
            </a:endParaRPr>
          </a:p>
        </p:txBody>
      </p:sp>
      <p:sp>
        <p:nvSpPr>
          <p:cNvPr id="15" name="AutoShape 15"/>
          <p:cNvSpPr/>
          <p:nvPr/>
        </p:nvSpPr>
        <p:spPr>
          <a:xfrm>
            <a:off x="762000" y="4445000"/>
            <a:ext cx="5207000" cy="1079500"/>
          </a:xfrm>
          <a:prstGeom prst="roundRect">
            <a:avLst>
              <a:gd name="adj" fmla="val 0"/>
            </a:avLst>
          </a:prstGeom>
          <a:solidFill>
            <a:srgbClr val="D4AF37">
              <a:alpha val="8000"/>
            </a:srgbClr>
          </a:solidFill>
          <a:ln w="12700" cap="flat" cmpd="sng">
            <a:solidFill>
              <a:srgbClr val="D4AF37">
                <a:alpha val="3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6" name="Picture 1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500" y="4635500"/>
            <a:ext cx="304800" cy="304800"/>
          </a:xfrm>
          <a:prstGeom prst="rect">
            <a:avLst/>
          </a:prstGeom>
        </p:spPr>
      </p:pic>
      <p:sp>
        <p:nvSpPr>
          <p:cNvPr id="17" name="AutoShape 17"/>
          <p:cNvSpPr/>
          <p:nvPr/>
        </p:nvSpPr>
        <p:spPr>
          <a:xfrm>
            <a:off x="1397000" y="4597400"/>
            <a:ext cx="4445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400" b="1" i="0" u="none" strike="noStrike">
                <a:solidFill>
                  <a:srgbClr val="333333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招聘投递邮箱</a:t>
            </a:r>
            <a:endParaRPr lang="en-US" sz="1100"/>
          </a:p>
          <a:p>
            <a:pPr marL="0" indent="0" algn="l">
              <a:lnSpc>
                <a:spcPct val="125000"/>
              </a:lnSpc>
            </a:pPr>
            <a:r>
              <a:rPr lang="en-US" sz="1300" b="0" i="0" u="none" strike="noStrike">
                <a:solidFill>
                  <a:srgbClr val="666666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cnaxh@163.com</a:t>
            </a:r>
            <a:endParaRPr lang="en-US" sz="1300" b="0" i="0" u="none" strike="noStrike">
              <a:solidFill>
                <a:srgbClr val="666666"/>
              </a:solidFill>
              <a:latin typeface="Noto Sans SC" panose="020B0500000000000000" charset="-122"/>
              <a:ea typeface="Noto Sans SC" panose="020B0500000000000000" charset="-122"/>
              <a:cs typeface="Noto Sans SC" panose="020B0500000000000000" charset="-122"/>
              <a:sym typeface="Noto Sans SC" panose="020B0500000000000000" charset="-122"/>
            </a:endParaRPr>
          </a:p>
        </p:txBody>
      </p:sp>
      <p:sp>
        <p:nvSpPr>
          <p:cNvPr id="18" name="AutoShape 18"/>
          <p:cNvSpPr/>
          <p:nvPr/>
        </p:nvSpPr>
        <p:spPr>
          <a:xfrm>
            <a:off x="6197600" y="4445000"/>
            <a:ext cx="5207000" cy="1079500"/>
          </a:xfrm>
          <a:prstGeom prst="roundRect">
            <a:avLst>
              <a:gd name="adj" fmla="val 0"/>
            </a:avLst>
          </a:prstGeom>
          <a:solidFill>
            <a:srgbClr val="D4AF37">
              <a:alpha val="8000"/>
            </a:srgbClr>
          </a:solidFill>
          <a:ln w="12700" cap="flat" cmpd="sng">
            <a:solidFill>
              <a:srgbClr val="D4AF37">
                <a:alpha val="3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9" name="Picture 1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8100" y="4635500"/>
            <a:ext cx="304800" cy="304800"/>
          </a:xfrm>
          <a:prstGeom prst="rect">
            <a:avLst/>
          </a:prstGeom>
        </p:spPr>
      </p:pic>
      <p:sp>
        <p:nvSpPr>
          <p:cNvPr id="20" name="AutoShape 20"/>
          <p:cNvSpPr/>
          <p:nvPr/>
        </p:nvSpPr>
        <p:spPr>
          <a:xfrm>
            <a:off x="6832600" y="4597400"/>
            <a:ext cx="4445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400" b="1" i="0" u="none" strike="noStrike">
                <a:solidFill>
                  <a:srgbClr val="333333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公司总部地址</a:t>
            </a:r>
            <a:endParaRPr lang="en-US" sz="1100"/>
          </a:p>
          <a:p>
            <a:pPr marL="0" indent="0" algn="l">
              <a:lnSpc>
                <a:spcPct val="125000"/>
              </a:lnSpc>
            </a:pPr>
            <a:r>
              <a:rPr lang="zh-CN" altLang="en-US" sz="1300" b="0" i="0" u="none" strike="noStrike">
                <a:solidFill>
                  <a:srgbClr val="666666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广西南宁市民族大道丽原天际</a:t>
            </a:r>
            <a:r>
              <a:rPr lang="en-US" altLang="zh-CN" sz="1300" b="0" i="0" u="none" strike="noStrike">
                <a:solidFill>
                  <a:srgbClr val="666666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A3407</a:t>
            </a:r>
            <a:r>
              <a:rPr lang="zh-CN" altLang="en-US" sz="1300" b="0" i="0" u="none" strike="noStrike">
                <a:solidFill>
                  <a:srgbClr val="666666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室</a:t>
            </a:r>
            <a:endParaRPr lang="zh-CN" altLang="en-US" sz="1300" b="0" i="0" u="none" strike="noStrike">
              <a:solidFill>
                <a:srgbClr val="666666"/>
              </a:solidFill>
              <a:latin typeface="Noto Sans SC" panose="020B0500000000000000" charset="-122"/>
              <a:ea typeface="Noto Sans SC" panose="020B0500000000000000" charset="-122"/>
              <a:cs typeface="Noto Sans SC" panose="020B0500000000000000" charset="-122"/>
              <a:sym typeface="Noto Sans SC" panose="020B0500000000000000" charset="-122"/>
            </a:endParaRPr>
          </a:p>
        </p:txBody>
      </p:sp>
      <p:sp>
        <p:nvSpPr>
          <p:cNvPr id="21" name="AutoShape 21"/>
          <p:cNvSpPr/>
          <p:nvPr/>
        </p:nvSpPr>
        <p:spPr>
          <a:xfrm>
            <a:off x="762000" y="5715000"/>
            <a:ext cx="10668000" cy="12700"/>
          </a:xfrm>
          <a:prstGeom prst="roundRect">
            <a:avLst>
              <a:gd name="adj" fmla="val 0"/>
            </a:avLst>
          </a:prstGeom>
          <a:solidFill>
            <a:srgbClr val="D4AF37">
              <a:alpha val="4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2" name="AutoShape 22"/>
          <p:cNvSpPr/>
          <p:nvPr/>
        </p:nvSpPr>
        <p:spPr>
          <a:xfrm>
            <a:off x="762000" y="5905500"/>
            <a:ext cx="10668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D4AF37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“ 以梦为马，不负韶华 —— 期待与优秀的你并肩作战，共筑商业新高度！”</a:t>
            </a:r>
            <a:endParaRPr lang="en-US" sz="110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000000">
              <a:alpha val="30000"/>
            </a:srgbClr>
          </a:solidFill>
          <a:ln cap="flat" cmpd="sng">
            <a:solidFill>
              <a:srgbClr val="000000">
                <a:alpha val="3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" name="AutoShape 3"/>
          <p:cNvSpPr/>
          <p:nvPr/>
        </p:nvSpPr>
        <p:spPr>
          <a:xfrm>
            <a:off x="0" y="2286000"/>
            <a:ext cx="12192000" cy="1270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25000"/>
              </a:lnSpc>
              <a:defRPr/>
            </a:pPr>
            <a:r>
              <a:rPr lang="en-US" sz="4800" b="1" i="0" u="none" strike="noStrike">
                <a:solidFill>
                  <a:srgbClr val="FFFFFF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携手共创辉煌</a:t>
            </a:r>
            <a:endParaRPr lang="en-US" sz="1100"/>
          </a:p>
        </p:txBody>
      </p:sp>
      <p:sp>
        <p:nvSpPr>
          <p:cNvPr id="4" name="AutoShape 4"/>
          <p:cNvSpPr/>
          <p:nvPr/>
        </p:nvSpPr>
        <p:spPr>
          <a:xfrm>
            <a:off x="0" y="3810000"/>
            <a:ext cx="12192000" cy="1524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25000"/>
              </a:lnSpc>
              <a:defRPr/>
            </a:pPr>
            <a:r>
              <a:rPr lang="en-US" sz="7200" b="1" i="0" u="none" strike="noStrike" spc="1500">
                <a:solidFill>
                  <a:srgbClr val="D4AF37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THANKS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0" y="5651500"/>
            <a:ext cx="12192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1800" b="0" i="0" u="none" strike="noStrike">
                <a:solidFill>
                  <a:srgbClr val="FFFFFF">
                    <a:alpha val="70196"/>
                  </a:srgbClr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期待与您并肩同行，共启商业新篇章</a:t>
            </a:r>
            <a:endParaRPr lang="en-US" sz="110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3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" name="AutoShape 3"/>
          <p:cNvSpPr/>
          <p:nvPr/>
        </p:nvSpPr>
        <p:spPr>
          <a:xfrm>
            <a:off x="762000" y="635000"/>
            <a:ext cx="10668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333333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招聘岗位概览</a:t>
            </a:r>
            <a:endParaRPr lang="en-US" sz="1100"/>
          </a:p>
        </p:txBody>
      </p:sp>
      <p:sp>
        <p:nvSpPr>
          <p:cNvPr id="4" name="AutoShape 4"/>
          <p:cNvSpPr/>
          <p:nvPr/>
        </p:nvSpPr>
        <p:spPr>
          <a:xfrm>
            <a:off x="762000" y="1778000"/>
            <a:ext cx="5207000" cy="2159000"/>
          </a:xfrm>
          <a:prstGeom prst="roundRect">
            <a:avLst>
              <a:gd name="adj" fmla="val 0"/>
            </a:avLst>
          </a:prstGeom>
          <a:solidFill>
            <a:srgbClr val="FFFFFF">
              <a:alpha val="55000"/>
            </a:srgbClr>
          </a:solidFill>
          <a:ln w="12700" cap="flat" cmpd="sng">
            <a:solidFill>
              <a:srgbClr val="D4AF37">
                <a:alpha val="10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5" name="AutoShape 5"/>
          <p:cNvSpPr/>
          <p:nvPr/>
        </p:nvSpPr>
        <p:spPr>
          <a:xfrm>
            <a:off x="952500" y="1968500"/>
            <a:ext cx="762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800" b="1" i="0" u="none" strike="noStrike">
                <a:solidFill>
                  <a:srgbClr val="D4AF37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01</a:t>
            </a:r>
            <a:endParaRPr lang="en-US" sz="1100"/>
          </a:p>
        </p:txBody>
      </p:sp>
      <p:sp>
        <p:nvSpPr>
          <p:cNvPr id="6" name="AutoShape 6"/>
          <p:cNvSpPr/>
          <p:nvPr/>
        </p:nvSpPr>
        <p:spPr>
          <a:xfrm>
            <a:off x="1714500" y="2006600"/>
            <a:ext cx="4064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333333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销售代表（资源变现型）</a:t>
            </a:r>
            <a:endParaRPr lang="en-US" sz="1100"/>
          </a:p>
        </p:txBody>
      </p:sp>
      <p:cxnSp>
        <p:nvCxnSpPr>
          <p:cNvPr id="7" name="Connector 7"/>
          <p:cNvCxnSpPr/>
          <p:nvPr/>
        </p:nvCxnSpPr>
        <p:spPr>
          <a:xfrm rot="-9046">
            <a:off x="952508" y="2597150"/>
            <a:ext cx="4826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D4AF37">
                <a:alpha val="3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8" name="AutoShape 8"/>
          <p:cNvSpPr/>
          <p:nvPr/>
        </p:nvSpPr>
        <p:spPr>
          <a:xfrm>
            <a:off x="952500" y="2730500"/>
            <a:ext cx="4826000" cy="571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400" b="1" i="0" u="none" strike="noStrike">
                <a:solidFill>
                  <a:srgbClr val="555555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核心价值：</a:t>
            </a:r>
            <a:r>
              <a:rPr lang="en-US" sz="1400" b="0" i="0" u="none" strike="noStrike">
                <a:solidFill>
                  <a:srgbClr val="555555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充分挖掘并利用自身沉淀的客户资源与人脉网络，将资源优势转化为实际业绩，实现人脉价值的高效变现。</a:t>
            </a:r>
            <a:endParaRPr lang="en-US" sz="1100"/>
          </a:p>
        </p:txBody>
      </p:sp>
      <p:sp>
        <p:nvSpPr>
          <p:cNvPr id="9" name="AutoShape 9"/>
          <p:cNvSpPr/>
          <p:nvPr/>
        </p:nvSpPr>
        <p:spPr>
          <a:xfrm>
            <a:off x="952500" y="3403600"/>
            <a:ext cx="4826000" cy="571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400" b="1" i="0" u="none" strike="noStrike">
                <a:solidFill>
                  <a:srgbClr val="666666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岗位优势：</a:t>
            </a:r>
            <a:r>
              <a:rPr lang="en-US" sz="1400" b="0" i="0" u="none" strike="noStrike">
                <a:solidFill>
                  <a:srgbClr val="666666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工作时间灵活自主，业绩提成比例优厚，收入上不封顶，真正实现多劳多得，收益与个人能力直接挂钩。</a:t>
            </a:r>
            <a:endParaRPr lang="en-US" sz="1100"/>
          </a:p>
        </p:txBody>
      </p:sp>
      <p:sp>
        <p:nvSpPr>
          <p:cNvPr id="10" name="AutoShape 10"/>
          <p:cNvSpPr/>
          <p:nvPr/>
        </p:nvSpPr>
        <p:spPr>
          <a:xfrm>
            <a:off x="6223000" y="1778000"/>
            <a:ext cx="5207000" cy="2159000"/>
          </a:xfrm>
          <a:prstGeom prst="roundRect">
            <a:avLst>
              <a:gd name="adj" fmla="val 0"/>
            </a:avLst>
          </a:prstGeom>
          <a:solidFill>
            <a:srgbClr val="FFFFFF">
              <a:alpha val="55000"/>
            </a:srgbClr>
          </a:solidFill>
          <a:ln w="12700" cap="flat" cmpd="sng">
            <a:solidFill>
              <a:srgbClr val="D4AF37">
                <a:alpha val="10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1" name="AutoShape 11"/>
          <p:cNvSpPr/>
          <p:nvPr/>
        </p:nvSpPr>
        <p:spPr>
          <a:xfrm>
            <a:off x="6413500" y="1968500"/>
            <a:ext cx="762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800" b="1" i="0" u="none" strike="noStrike">
                <a:solidFill>
                  <a:srgbClr val="D4AF37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02</a:t>
            </a:r>
            <a:endParaRPr lang="en-US" sz="1100"/>
          </a:p>
        </p:txBody>
      </p:sp>
      <p:sp>
        <p:nvSpPr>
          <p:cNvPr id="12" name="AutoShape 12"/>
          <p:cNvSpPr/>
          <p:nvPr/>
        </p:nvSpPr>
        <p:spPr>
          <a:xfrm>
            <a:off x="7175500" y="2006600"/>
            <a:ext cx="4064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333333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团队负责人（管理精英型）</a:t>
            </a:r>
            <a:endParaRPr lang="en-US" sz="1100"/>
          </a:p>
        </p:txBody>
      </p:sp>
      <p:cxnSp>
        <p:nvCxnSpPr>
          <p:cNvPr id="13" name="Connector 13"/>
          <p:cNvCxnSpPr/>
          <p:nvPr/>
        </p:nvCxnSpPr>
        <p:spPr>
          <a:xfrm rot="-9046">
            <a:off x="6413508" y="2597150"/>
            <a:ext cx="4826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D4AF37">
                <a:alpha val="3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4" name="AutoShape 14"/>
          <p:cNvSpPr/>
          <p:nvPr/>
        </p:nvSpPr>
        <p:spPr>
          <a:xfrm>
            <a:off x="6413500" y="2730500"/>
            <a:ext cx="4826000" cy="571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400" b="1" i="0" u="none" strike="noStrike">
                <a:solidFill>
                  <a:srgbClr val="555555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核心价值：</a:t>
            </a:r>
            <a:r>
              <a:rPr lang="en-US" sz="1400" b="0" i="0" u="none" strike="noStrike">
                <a:solidFill>
                  <a:srgbClr val="555555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统筹规划团队发展方向，带领团队成员攻克市场目标，打造高绩效战斗团队，与公司共同创造价值并共享发展红利。</a:t>
            </a:r>
            <a:endParaRPr lang="en-US" sz="1100"/>
          </a:p>
        </p:txBody>
      </p:sp>
      <p:sp>
        <p:nvSpPr>
          <p:cNvPr id="15" name="AutoShape 15"/>
          <p:cNvSpPr/>
          <p:nvPr/>
        </p:nvSpPr>
        <p:spPr>
          <a:xfrm>
            <a:off x="6413500" y="3403600"/>
            <a:ext cx="4826000" cy="571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400" b="1" i="0" u="none" strike="noStrike">
                <a:solidFill>
                  <a:srgbClr val="666666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岗位优势：</a:t>
            </a:r>
            <a:r>
              <a:rPr lang="en-US" sz="1400" b="0" i="0" u="none" strike="noStrike">
                <a:solidFill>
                  <a:srgbClr val="666666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除个人业绩的高额提成外，还可享受团队整体业绩的管理奖金与分红，实现个人与团队的双重收入增长。</a:t>
            </a:r>
            <a:endParaRPr lang="en-US" sz="1100"/>
          </a:p>
        </p:txBody>
      </p:sp>
      <p:sp>
        <p:nvSpPr>
          <p:cNvPr id="16" name="AutoShape 16"/>
          <p:cNvSpPr/>
          <p:nvPr/>
        </p:nvSpPr>
        <p:spPr>
          <a:xfrm>
            <a:off x="762000" y="4191000"/>
            <a:ext cx="5207000" cy="2381885"/>
          </a:xfrm>
          <a:prstGeom prst="roundRect">
            <a:avLst>
              <a:gd name="adj" fmla="val 0"/>
            </a:avLst>
          </a:prstGeom>
          <a:solidFill>
            <a:srgbClr val="FFFFFF">
              <a:alpha val="55000"/>
            </a:srgbClr>
          </a:solidFill>
          <a:ln w="12700" cap="flat" cmpd="sng">
            <a:solidFill>
              <a:srgbClr val="D4AF37">
                <a:alpha val="10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7" name="AutoShape 17"/>
          <p:cNvSpPr/>
          <p:nvPr/>
        </p:nvSpPr>
        <p:spPr>
          <a:xfrm>
            <a:off x="952500" y="4381500"/>
            <a:ext cx="762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800" b="1" i="0" u="none" strike="noStrike">
                <a:solidFill>
                  <a:srgbClr val="D4AF37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03</a:t>
            </a:r>
            <a:endParaRPr lang="en-US" sz="1100"/>
          </a:p>
        </p:txBody>
      </p:sp>
      <p:sp>
        <p:nvSpPr>
          <p:cNvPr id="18" name="AutoShape 18"/>
          <p:cNvSpPr/>
          <p:nvPr/>
        </p:nvSpPr>
        <p:spPr>
          <a:xfrm>
            <a:off x="1714500" y="4419600"/>
            <a:ext cx="4064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333333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网络营销专员（线上获客型）</a:t>
            </a:r>
            <a:endParaRPr lang="en-US" sz="1100"/>
          </a:p>
        </p:txBody>
      </p:sp>
      <p:cxnSp>
        <p:nvCxnSpPr>
          <p:cNvPr id="19" name="Connector 19"/>
          <p:cNvCxnSpPr/>
          <p:nvPr/>
        </p:nvCxnSpPr>
        <p:spPr>
          <a:xfrm rot="-9046">
            <a:off x="952508" y="5010150"/>
            <a:ext cx="4826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D4AF37">
                <a:alpha val="3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0" name="AutoShape 20"/>
          <p:cNvSpPr/>
          <p:nvPr/>
        </p:nvSpPr>
        <p:spPr>
          <a:xfrm>
            <a:off x="952500" y="5143500"/>
            <a:ext cx="4826000" cy="571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400" b="1" i="0" u="none" strike="noStrike">
                <a:solidFill>
                  <a:srgbClr val="555555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核心价值：</a:t>
            </a:r>
            <a:r>
              <a:rPr lang="en-US" sz="1400" b="0" i="0" u="none" strike="noStrike">
                <a:solidFill>
                  <a:srgbClr val="555555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熟练运用各类网络营销工具与平台，通过优质内容与精准投放吸引潜在客户，将公域流量高效转化为私域用户与成交线索。</a:t>
            </a:r>
            <a:endParaRPr lang="en-US" sz="1100"/>
          </a:p>
        </p:txBody>
      </p:sp>
      <p:sp>
        <p:nvSpPr>
          <p:cNvPr id="21" name="AutoShape 21"/>
          <p:cNvSpPr/>
          <p:nvPr/>
        </p:nvSpPr>
        <p:spPr>
          <a:xfrm>
            <a:off x="952500" y="5816600"/>
            <a:ext cx="4826000" cy="5334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400" b="1" i="0" u="none" strike="noStrike">
                <a:solidFill>
                  <a:srgbClr val="666666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岗位优势：</a:t>
            </a:r>
            <a:r>
              <a:rPr lang="en-US" sz="1400" b="0" i="0" u="none" strike="noStrike">
                <a:solidFill>
                  <a:srgbClr val="666666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支持居家线上办公，无需通勤，可充分发挥网络创意与推广特长，打破地域限制，在数字化平台上创造营销价值。</a:t>
            </a:r>
            <a:endParaRPr lang="en-US" sz="1100"/>
          </a:p>
        </p:txBody>
      </p:sp>
      <p:sp>
        <p:nvSpPr>
          <p:cNvPr id="22" name="AutoShape 22"/>
          <p:cNvSpPr/>
          <p:nvPr/>
        </p:nvSpPr>
        <p:spPr>
          <a:xfrm>
            <a:off x="6223000" y="4191000"/>
            <a:ext cx="5207000" cy="2381885"/>
          </a:xfrm>
          <a:prstGeom prst="roundRect">
            <a:avLst>
              <a:gd name="adj" fmla="val 0"/>
            </a:avLst>
          </a:prstGeom>
          <a:solidFill>
            <a:srgbClr val="FFFFFF">
              <a:alpha val="55000"/>
            </a:srgbClr>
          </a:solidFill>
          <a:ln w="12700" cap="flat" cmpd="sng">
            <a:solidFill>
              <a:srgbClr val="D4AF37">
                <a:alpha val="10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3" name="AutoShape 23"/>
          <p:cNvSpPr/>
          <p:nvPr/>
        </p:nvSpPr>
        <p:spPr>
          <a:xfrm>
            <a:off x="6413500" y="4381500"/>
            <a:ext cx="762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800" b="1" i="0" u="none" strike="noStrike">
                <a:solidFill>
                  <a:srgbClr val="D4AF37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04</a:t>
            </a:r>
            <a:endParaRPr lang="en-US" sz="1100"/>
          </a:p>
        </p:txBody>
      </p:sp>
      <p:sp>
        <p:nvSpPr>
          <p:cNvPr id="24" name="AutoShape 24"/>
          <p:cNvSpPr/>
          <p:nvPr/>
        </p:nvSpPr>
        <p:spPr>
          <a:xfrm>
            <a:off x="7175500" y="4419600"/>
            <a:ext cx="4064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333333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会议营销专员（线下拓展型）</a:t>
            </a:r>
            <a:endParaRPr lang="en-US" sz="1100"/>
          </a:p>
        </p:txBody>
      </p:sp>
      <p:cxnSp>
        <p:nvCxnSpPr>
          <p:cNvPr id="25" name="Connector 25"/>
          <p:cNvCxnSpPr/>
          <p:nvPr/>
        </p:nvCxnSpPr>
        <p:spPr>
          <a:xfrm rot="-9046">
            <a:off x="6413508" y="5010150"/>
            <a:ext cx="4826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D4AF37">
                <a:alpha val="3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6" name="AutoShape 26"/>
          <p:cNvSpPr/>
          <p:nvPr/>
        </p:nvSpPr>
        <p:spPr>
          <a:xfrm>
            <a:off x="6413500" y="5143500"/>
            <a:ext cx="4826000" cy="571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400" b="1" i="0" u="none" strike="noStrike">
                <a:solidFill>
                  <a:srgbClr val="555555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核心价值：</a:t>
            </a:r>
            <a:r>
              <a:rPr lang="en-US" sz="1400" b="0" i="0" u="none" strike="noStrike">
                <a:solidFill>
                  <a:srgbClr val="555555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策划并执行高品质的线下会议与活动，通过面对面的深度沟通与展示，建立客户信任，高效推动合作意向达成与签约落地。</a:t>
            </a:r>
            <a:endParaRPr lang="en-US" sz="1100"/>
          </a:p>
        </p:txBody>
      </p:sp>
      <p:sp>
        <p:nvSpPr>
          <p:cNvPr id="27" name="AutoShape 27"/>
          <p:cNvSpPr/>
          <p:nvPr/>
        </p:nvSpPr>
        <p:spPr>
          <a:xfrm>
            <a:off x="6413500" y="5816600"/>
            <a:ext cx="4826000" cy="571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400" b="1" i="0" u="none" strike="noStrike">
                <a:solidFill>
                  <a:srgbClr val="666666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岗位优势：</a:t>
            </a:r>
            <a:r>
              <a:rPr lang="en-US" sz="1400" b="0" i="0" u="none" strike="noStrike">
                <a:solidFill>
                  <a:srgbClr val="666666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深度接触行业内的高端人脉与优质资源，在实战中快速提升商务谈判、活动统筹与个人社交能力，积累宝贵的行业资源。</a:t>
            </a:r>
            <a:endParaRPr lang="en-US" sz="110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30000"/>
            </a:srgbClr>
          </a:solidFill>
          <a:ln cap="flat" cmpd="sng">
            <a:solidFill>
              <a:srgbClr val="E6CFCF">
                <a:alpha val="3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" name="AutoShape 3"/>
          <p:cNvSpPr/>
          <p:nvPr/>
        </p:nvSpPr>
        <p:spPr>
          <a:xfrm>
            <a:off x="0" y="1016000"/>
            <a:ext cx="12192000" cy="165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25000"/>
              </a:lnSpc>
              <a:defRPr/>
            </a:pPr>
            <a:r>
              <a:rPr lang="en-US" sz="12000" b="1" i="0" u="none" strike="noStrike">
                <a:solidFill>
                  <a:srgbClr val="D4AF37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01</a:t>
            </a:r>
            <a:endParaRPr lang="en-US" sz="1100"/>
          </a:p>
        </p:txBody>
      </p:sp>
      <p:sp>
        <p:nvSpPr>
          <p:cNvPr id="4" name="AutoShape 4"/>
          <p:cNvSpPr/>
          <p:nvPr/>
        </p:nvSpPr>
        <p:spPr>
          <a:xfrm>
            <a:off x="0" y="2857500"/>
            <a:ext cx="12192000" cy="889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25000"/>
              </a:lnSpc>
              <a:defRPr/>
            </a:pPr>
            <a:r>
              <a:rPr lang="en-US" sz="4000" b="1" i="0" u="none" strike="noStrike">
                <a:solidFill>
                  <a:srgbClr val="333333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销售代表（资源变现型）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4064000" y="3937000"/>
            <a:ext cx="4064000" cy="25400"/>
          </a:xfrm>
          <a:prstGeom prst="roundRect">
            <a:avLst>
              <a:gd name="adj" fmla="val 0"/>
            </a:avLst>
          </a:prstGeom>
          <a:solidFill>
            <a:srgbClr val="D4AF37">
              <a:alpha val="100000"/>
            </a:srgbClr>
          </a:solidFill>
          <a:ln cap="flat" cmpd="sng">
            <a:solidFill>
              <a:srgbClr val="BB961E">
                <a:alpha val="10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6" name="AutoShape 6"/>
          <p:cNvSpPr/>
          <p:nvPr/>
        </p:nvSpPr>
        <p:spPr>
          <a:xfrm>
            <a:off x="635000" y="4191000"/>
            <a:ext cx="10922000" cy="571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525252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资源变现 · 高佣激励 · 时间自主，打造属于你的无界事业版图！</a:t>
            </a:r>
            <a:endParaRPr lang="en-US" sz="1100"/>
          </a:p>
        </p:txBody>
      </p:sp>
      <p:sp>
        <p:nvSpPr>
          <p:cNvPr id="7" name="AutoShape 7"/>
          <p:cNvSpPr/>
          <p:nvPr/>
        </p:nvSpPr>
        <p:spPr>
          <a:xfrm>
            <a:off x="508000" y="4953000"/>
            <a:ext cx="3556000" cy="1397000"/>
          </a:xfrm>
          <a:prstGeom prst="roundRect">
            <a:avLst>
              <a:gd name="adj" fmla="val 0"/>
            </a:avLst>
          </a:prstGeom>
          <a:solidFill>
            <a:srgbClr val="FFFFFF">
              <a:alpha val="15000"/>
            </a:srgbClr>
          </a:solidFill>
          <a:ln w="12700" cap="flat" cmpd="sng">
            <a:solidFill>
              <a:srgbClr val="D4AF37">
                <a:alpha val="4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8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500" y="5143500"/>
            <a:ext cx="355600" cy="355600"/>
          </a:xfrm>
          <a:prstGeom prst="rect">
            <a:avLst/>
          </a:prstGeom>
        </p:spPr>
      </p:pic>
      <p:sp>
        <p:nvSpPr>
          <p:cNvPr id="9" name="AutoShape 9"/>
          <p:cNvSpPr/>
          <p:nvPr/>
        </p:nvSpPr>
        <p:spPr>
          <a:xfrm>
            <a:off x="1143000" y="5143500"/>
            <a:ext cx="2857500" cy="1143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D4AF37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高额提成 · 上不封顶</a:t>
            </a:r>
            <a:endParaRPr lang="en-US" sz="1100"/>
          </a:p>
          <a:p>
            <a:pPr marL="0" indent="0" algn="l">
              <a:lnSpc>
                <a:spcPct val="108000"/>
              </a:lnSpc>
            </a:pPr>
            <a:r>
              <a:rPr lang="en-US" sz="1300" b="0" i="0" u="none" strike="noStrike">
                <a:solidFill>
                  <a:srgbClr val="3C3C3C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资源即资本，转化即收益。行业领先的提成比例，让每一份积累都能创造超额价值，收入增长无上限。</a:t>
            </a:r>
            <a:endParaRPr lang="en-US" sz="1300" b="0" i="0" u="none" strike="noStrike">
              <a:solidFill>
                <a:srgbClr val="3C3C3C"/>
              </a:solidFill>
              <a:latin typeface="Noto Sans SC" panose="020B0500000000000000" charset="-122"/>
              <a:ea typeface="Noto Sans SC" panose="020B0500000000000000" charset="-122"/>
              <a:cs typeface="Noto Sans SC" panose="020B0500000000000000" charset="-122"/>
              <a:sym typeface="Noto Sans SC" panose="020B0500000000000000" charset="-122"/>
            </a:endParaRPr>
          </a:p>
        </p:txBody>
      </p:sp>
      <p:sp>
        <p:nvSpPr>
          <p:cNvPr id="10" name="AutoShape 10"/>
          <p:cNvSpPr/>
          <p:nvPr/>
        </p:nvSpPr>
        <p:spPr>
          <a:xfrm>
            <a:off x="4318000" y="4953000"/>
            <a:ext cx="3556000" cy="1397000"/>
          </a:xfrm>
          <a:prstGeom prst="roundRect">
            <a:avLst>
              <a:gd name="adj" fmla="val 0"/>
            </a:avLst>
          </a:prstGeom>
          <a:solidFill>
            <a:srgbClr val="FFFFFF">
              <a:alpha val="15000"/>
            </a:srgbClr>
          </a:solidFill>
          <a:ln w="12700" cap="flat" cmpd="sng">
            <a:solidFill>
              <a:srgbClr val="D4AF37">
                <a:alpha val="4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1" name="Picture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8500" y="5143500"/>
            <a:ext cx="355600" cy="355600"/>
          </a:xfrm>
          <a:prstGeom prst="rect">
            <a:avLst/>
          </a:prstGeom>
        </p:spPr>
      </p:pic>
      <p:sp>
        <p:nvSpPr>
          <p:cNvPr id="12" name="AutoShape 12"/>
          <p:cNvSpPr/>
          <p:nvPr/>
        </p:nvSpPr>
        <p:spPr>
          <a:xfrm>
            <a:off x="4953000" y="5143500"/>
            <a:ext cx="2857500" cy="1143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D4AF37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自主展业 · 灵活自由</a:t>
            </a:r>
            <a:endParaRPr lang="en-US" sz="1100"/>
          </a:p>
          <a:p>
            <a:pPr marL="0" indent="0" algn="l">
              <a:lnSpc>
                <a:spcPct val="108000"/>
              </a:lnSpc>
            </a:pPr>
            <a:r>
              <a:rPr lang="en-US" sz="1300" b="0" i="0" u="none" strike="noStrike">
                <a:solidFill>
                  <a:srgbClr val="3C3C3C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拒绝坐班束缚，自主规划拜访行程与工作节奏。随时随地对接客户，真正实现事业与生活的平衡。</a:t>
            </a:r>
            <a:endParaRPr lang="en-US" sz="1300" b="0" i="0" u="none" strike="noStrike">
              <a:solidFill>
                <a:srgbClr val="3C3C3C"/>
              </a:solidFill>
              <a:latin typeface="Noto Sans SC" panose="020B0500000000000000" charset="-122"/>
              <a:ea typeface="Noto Sans SC" panose="020B0500000000000000" charset="-122"/>
              <a:cs typeface="Noto Sans SC" panose="020B0500000000000000" charset="-122"/>
              <a:sym typeface="Noto Sans SC" panose="020B0500000000000000" charset="-122"/>
            </a:endParaRPr>
          </a:p>
        </p:txBody>
      </p:sp>
      <p:sp>
        <p:nvSpPr>
          <p:cNvPr id="13" name="AutoShape 13"/>
          <p:cNvSpPr/>
          <p:nvPr/>
        </p:nvSpPr>
        <p:spPr>
          <a:xfrm>
            <a:off x="8128000" y="4953000"/>
            <a:ext cx="3556000" cy="1397000"/>
          </a:xfrm>
          <a:prstGeom prst="roundRect">
            <a:avLst>
              <a:gd name="adj" fmla="val 0"/>
            </a:avLst>
          </a:prstGeom>
          <a:solidFill>
            <a:srgbClr val="FFFFFF">
              <a:alpha val="15000"/>
            </a:srgbClr>
          </a:solidFill>
          <a:ln w="12700" cap="flat" cmpd="sng">
            <a:solidFill>
              <a:srgbClr val="D4AF37">
                <a:alpha val="4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4" name="Picture 1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8500" y="5143500"/>
            <a:ext cx="355600" cy="355600"/>
          </a:xfrm>
          <a:prstGeom prst="rect">
            <a:avLst/>
          </a:prstGeom>
        </p:spPr>
      </p:pic>
      <p:sp>
        <p:nvSpPr>
          <p:cNvPr id="15" name="AutoShape 15"/>
          <p:cNvSpPr/>
          <p:nvPr/>
        </p:nvSpPr>
        <p:spPr>
          <a:xfrm>
            <a:off x="8763000" y="5143500"/>
            <a:ext cx="2857500" cy="1143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D4AF37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价值驱动 · 多劳多得</a:t>
            </a:r>
            <a:endParaRPr lang="en-US" sz="1100"/>
          </a:p>
          <a:p>
            <a:pPr marL="0" indent="0" algn="l">
              <a:lnSpc>
                <a:spcPct val="108000"/>
              </a:lnSpc>
            </a:pPr>
            <a:r>
              <a:rPr lang="en-US" sz="1300" b="0" i="0" u="none" strike="noStrike">
                <a:solidFill>
                  <a:srgbClr val="3C3C3C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以结果为导向，能力决定高度，努力成就回报。这里没有职业天花板，只有无限的发展机遇与财富可能。</a:t>
            </a:r>
            <a:endParaRPr lang="en-US" sz="1300" b="0" i="0" u="none" strike="noStrike">
              <a:solidFill>
                <a:srgbClr val="3C3C3C"/>
              </a:solidFill>
              <a:latin typeface="Noto Sans SC" panose="020B0500000000000000" charset="-122"/>
              <a:ea typeface="Noto Sans SC" panose="020B0500000000000000" charset="-122"/>
              <a:cs typeface="Noto Sans SC" panose="020B0500000000000000" charset="-122"/>
              <a:sym typeface="Noto Sans SC" panose="020B0500000000000000" charset="-122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-1625600" y="12319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3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" name="AutoShape 3"/>
          <p:cNvSpPr/>
          <p:nvPr/>
        </p:nvSpPr>
        <p:spPr>
          <a:xfrm>
            <a:off x="762000" y="635000"/>
            <a:ext cx="10668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333333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岗位职责与任职要求</a:t>
            </a:r>
            <a:endParaRPr lang="en-US" sz="1100"/>
          </a:p>
        </p:txBody>
      </p:sp>
      <p:sp>
        <p:nvSpPr>
          <p:cNvPr id="4" name="AutoShape 4"/>
          <p:cNvSpPr/>
          <p:nvPr/>
        </p:nvSpPr>
        <p:spPr>
          <a:xfrm>
            <a:off x="704215" y="1778000"/>
            <a:ext cx="5080000" cy="444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200" b="1" i="0" u="none" strike="noStrike">
                <a:solidFill>
                  <a:schemeClr val="accent4"/>
                </a:solidFill>
                <a:effectLst/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01 岗位职责</a:t>
            </a:r>
            <a:endParaRPr lang="en-US" sz="2200" b="1" i="0" u="none" strike="noStrike">
              <a:solidFill>
                <a:schemeClr val="accent4"/>
              </a:solidFill>
              <a:effectLst/>
              <a:latin typeface="Noto Sans SC" panose="020B0500000000000000" charset="-122"/>
              <a:ea typeface="Noto Sans SC" panose="020B0500000000000000" charset="-122"/>
              <a:cs typeface="Noto Sans SC" panose="020B0500000000000000" charset="-122"/>
              <a:sym typeface="Noto Sans SC" panose="020B0500000000000000" charset="-122"/>
            </a:endParaRPr>
          </a:p>
        </p:txBody>
      </p:sp>
      <p:sp>
        <p:nvSpPr>
          <p:cNvPr id="5" name="AutoShape 5"/>
          <p:cNvSpPr/>
          <p:nvPr/>
        </p:nvSpPr>
        <p:spPr>
          <a:xfrm>
            <a:off x="762000" y="2286000"/>
            <a:ext cx="508000" cy="38100"/>
          </a:xfrm>
          <a:prstGeom prst="roundRect">
            <a:avLst>
              <a:gd name="adj" fmla="val 0"/>
            </a:avLst>
          </a:prstGeom>
          <a:solidFill>
            <a:srgbClr val="D4AF37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6" name="AutoShape 6"/>
          <p:cNvSpPr/>
          <p:nvPr/>
        </p:nvSpPr>
        <p:spPr>
          <a:xfrm>
            <a:off x="762000" y="2603500"/>
            <a:ext cx="5207000" cy="889000"/>
          </a:xfrm>
          <a:prstGeom prst="roundRect">
            <a:avLst>
              <a:gd name="adj" fmla="val 0"/>
            </a:avLst>
          </a:prstGeom>
          <a:solidFill>
            <a:srgbClr val="FFFFFF">
              <a:alpha val="20000"/>
            </a:srgbClr>
          </a:solidFill>
          <a:ln w="12700" cap="flat" cmpd="sng">
            <a:solidFill>
              <a:srgbClr val="D4AF37">
                <a:alpha val="3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7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500" y="2895600"/>
            <a:ext cx="304800" cy="304800"/>
          </a:xfrm>
          <a:prstGeom prst="rect">
            <a:avLst/>
          </a:prstGeom>
        </p:spPr>
      </p:pic>
      <p:sp>
        <p:nvSpPr>
          <p:cNvPr id="8" name="AutoShape 8"/>
          <p:cNvSpPr/>
          <p:nvPr/>
        </p:nvSpPr>
        <p:spPr>
          <a:xfrm>
            <a:off x="1397000" y="2705100"/>
            <a:ext cx="45085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500" b="1" i="0" u="none" strike="noStrike">
                <a:solidFill>
                  <a:srgbClr val="333333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客户开发：</a:t>
            </a:r>
            <a:r>
              <a:rPr lang="en-US" sz="1600" b="0" i="0" u="none" strike="noStrike">
                <a:solidFill>
                  <a:srgbClr val="1F2329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 </a:t>
            </a:r>
            <a:r>
              <a:rPr lang="en-US" sz="1300" b="0" i="0" u="none" strike="noStrike">
                <a:solidFill>
                  <a:srgbClr val="525252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依托自有资源主动开拓新客，精准定位目标群体，制定攻坚策略，确保销售指标高效达成。</a:t>
            </a:r>
            <a:endParaRPr lang="en-US" sz="1100"/>
          </a:p>
        </p:txBody>
      </p:sp>
      <p:sp>
        <p:nvSpPr>
          <p:cNvPr id="9" name="AutoShape 9"/>
          <p:cNvSpPr/>
          <p:nvPr/>
        </p:nvSpPr>
        <p:spPr>
          <a:xfrm>
            <a:off x="762000" y="3556000"/>
            <a:ext cx="5207000" cy="889000"/>
          </a:xfrm>
          <a:prstGeom prst="roundRect">
            <a:avLst>
              <a:gd name="adj" fmla="val 0"/>
            </a:avLst>
          </a:prstGeom>
          <a:solidFill>
            <a:srgbClr val="FFFFFF">
              <a:alpha val="20000"/>
            </a:srgbClr>
          </a:solidFill>
          <a:ln w="12700" cap="flat" cmpd="sng">
            <a:solidFill>
              <a:srgbClr val="D4AF37">
                <a:alpha val="3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0" name="Picture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500" y="3848100"/>
            <a:ext cx="304800" cy="304800"/>
          </a:xfrm>
          <a:prstGeom prst="rect">
            <a:avLst/>
          </a:prstGeom>
        </p:spPr>
      </p:pic>
      <p:sp>
        <p:nvSpPr>
          <p:cNvPr id="11" name="AutoShape 11"/>
          <p:cNvSpPr/>
          <p:nvPr/>
        </p:nvSpPr>
        <p:spPr>
          <a:xfrm>
            <a:off x="1397000" y="3657600"/>
            <a:ext cx="45085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500" b="1" i="0" u="none" strike="noStrike">
                <a:solidFill>
                  <a:srgbClr val="333333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需求挖掘：</a:t>
            </a:r>
            <a:r>
              <a:rPr lang="en-US" sz="1600" b="0" i="0" u="none" strike="noStrike">
                <a:solidFill>
                  <a:srgbClr val="1F2329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 </a:t>
            </a:r>
            <a:r>
              <a:rPr lang="en-US" sz="1300" b="0" i="0" u="none" strike="noStrike">
                <a:solidFill>
                  <a:srgbClr val="525252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深入访谈挖掘客户核心痛点与潜在需求，结合产品优势输出定制化方案，提升方案匹配度。</a:t>
            </a:r>
            <a:endParaRPr lang="en-US" sz="1100"/>
          </a:p>
        </p:txBody>
      </p:sp>
      <p:sp>
        <p:nvSpPr>
          <p:cNvPr id="12" name="AutoShape 12"/>
          <p:cNvSpPr/>
          <p:nvPr/>
        </p:nvSpPr>
        <p:spPr>
          <a:xfrm>
            <a:off x="762000" y="4508500"/>
            <a:ext cx="5207000" cy="889000"/>
          </a:xfrm>
          <a:prstGeom prst="roundRect">
            <a:avLst>
              <a:gd name="adj" fmla="val 0"/>
            </a:avLst>
          </a:prstGeom>
          <a:solidFill>
            <a:srgbClr val="FFFFFF">
              <a:alpha val="20000"/>
            </a:srgbClr>
          </a:solidFill>
          <a:ln w="12700" cap="flat" cmpd="sng">
            <a:solidFill>
              <a:srgbClr val="D4AF37">
                <a:alpha val="3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3" name="Picture 1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500" y="4800600"/>
            <a:ext cx="304800" cy="304800"/>
          </a:xfrm>
          <a:prstGeom prst="rect">
            <a:avLst/>
          </a:prstGeom>
        </p:spPr>
      </p:pic>
      <p:sp>
        <p:nvSpPr>
          <p:cNvPr id="14" name="AutoShape 14"/>
          <p:cNvSpPr/>
          <p:nvPr/>
        </p:nvSpPr>
        <p:spPr>
          <a:xfrm>
            <a:off x="1397000" y="4610100"/>
            <a:ext cx="45085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500" b="1" i="0" u="none" strike="noStrike">
                <a:solidFill>
                  <a:srgbClr val="333333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商务谈判：</a:t>
            </a:r>
            <a:r>
              <a:rPr lang="en-US" sz="1600" b="0" i="0" u="none" strike="noStrike">
                <a:solidFill>
                  <a:srgbClr val="1F2329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 </a:t>
            </a:r>
            <a:r>
              <a:rPr lang="en-US" sz="1300" b="0" i="0" u="none" strike="noStrike">
                <a:solidFill>
                  <a:srgbClr val="525252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独立主导全流程谈判，灵活把控合作条款与节奏，高效完成合同签署，保障双方合作落地。</a:t>
            </a:r>
            <a:endParaRPr lang="en-US" sz="1100"/>
          </a:p>
        </p:txBody>
      </p:sp>
      <p:sp>
        <p:nvSpPr>
          <p:cNvPr id="15" name="AutoShape 15"/>
          <p:cNvSpPr/>
          <p:nvPr/>
        </p:nvSpPr>
        <p:spPr>
          <a:xfrm>
            <a:off x="762000" y="5461000"/>
            <a:ext cx="5207000" cy="889000"/>
          </a:xfrm>
          <a:prstGeom prst="roundRect">
            <a:avLst>
              <a:gd name="adj" fmla="val 0"/>
            </a:avLst>
          </a:prstGeom>
          <a:solidFill>
            <a:srgbClr val="FFFFFF">
              <a:alpha val="20000"/>
            </a:srgbClr>
          </a:solidFill>
          <a:ln w="12700" cap="flat" cmpd="sng">
            <a:solidFill>
              <a:srgbClr val="D4AF37">
                <a:alpha val="3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6" name="Picture 1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500" y="5753100"/>
            <a:ext cx="304800" cy="304800"/>
          </a:xfrm>
          <a:prstGeom prst="rect">
            <a:avLst/>
          </a:prstGeom>
        </p:spPr>
      </p:pic>
      <p:sp>
        <p:nvSpPr>
          <p:cNvPr id="17" name="AutoShape 17"/>
          <p:cNvSpPr/>
          <p:nvPr/>
        </p:nvSpPr>
        <p:spPr>
          <a:xfrm>
            <a:off x="1397000" y="5562600"/>
            <a:ext cx="45085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500" b="1" i="0" u="none" strike="noStrike">
                <a:solidFill>
                  <a:srgbClr val="333333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客户维护：</a:t>
            </a:r>
            <a:r>
              <a:rPr lang="en-US" sz="1600" b="0" i="0" u="none" strike="noStrike">
                <a:solidFill>
                  <a:srgbClr val="1F2329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 </a:t>
            </a:r>
            <a:r>
              <a:rPr lang="en-US" sz="1300" b="0" i="0" u="none" strike="noStrike">
                <a:solidFill>
                  <a:srgbClr val="525252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持续深耕存量客户关系，定期回访跟进，快速响应需求，促进复购转化与口碑转介绍。</a:t>
            </a:r>
            <a:endParaRPr lang="en-US" sz="1100"/>
          </a:p>
        </p:txBody>
      </p:sp>
      <p:sp>
        <p:nvSpPr>
          <p:cNvPr id="18" name="AutoShape 18"/>
          <p:cNvSpPr/>
          <p:nvPr/>
        </p:nvSpPr>
        <p:spPr>
          <a:xfrm>
            <a:off x="6223000" y="1778000"/>
            <a:ext cx="5080000" cy="444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200" b="1" i="0" u="none" strike="noStrike">
                <a:solidFill>
                  <a:schemeClr val="accent4"/>
                </a:solidFill>
                <a:effectLst/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02 任职要求</a:t>
            </a:r>
            <a:endParaRPr lang="en-US" sz="2200" b="1" i="0" u="none" strike="noStrike">
              <a:solidFill>
                <a:schemeClr val="accent4"/>
              </a:solidFill>
              <a:effectLst/>
              <a:latin typeface="Noto Sans SC" panose="020B0500000000000000" charset="-122"/>
              <a:ea typeface="Noto Sans SC" panose="020B0500000000000000" charset="-122"/>
              <a:cs typeface="Noto Sans SC" panose="020B0500000000000000" charset="-122"/>
              <a:sym typeface="Noto Sans SC" panose="020B0500000000000000" charset="-122"/>
            </a:endParaRPr>
          </a:p>
        </p:txBody>
      </p:sp>
      <p:sp>
        <p:nvSpPr>
          <p:cNvPr id="19" name="AutoShape 19"/>
          <p:cNvSpPr/>
          <p:nvPr/>
        </p:nvSpPr>
        <p:spPr>
          <a:xfrm>
            <a:off x="6223000" y="2286000"/>
            <a:ext cx="508000" cy="38100"/>
          </a:xfrm>
          <a:prstGeom prst="roundRect">
            <a:avLst>
              <a:gd name="adj" fmla="val 0"/>
            </a:avLst>
          </a:prstGeom>
          <a:solidFill>
            <a:srgbClr val="D4AF37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0" name="AutoShape 20"/>
          <p:cNvSpPr/>
          <p:nvPr/>
        </p:nvSpPr>
        <p:spPr>
          <a:xfrm>
            <a:off x="6223000" y="2603500"/>
            <a:ext cx="5207000" cy="889000"/>
          </a:xfrm>
          <a:prstGeom prst="roundRect">
            <a:avLst>
              <a:gd name="adj" fmla="val 0"/>
            </a:avLst>
          </a:prstGeom>
          <a:solidFill>
            <a:srgbClr val="FFFFFF">
              <a:alpha val="20000"/>
            </a:srgbClr>
          </a:solidFill>
          <a:ln w="12700" cap="flat" cmpd="sng">
            <a:solidFill>
              <a:srgbClr val="D4AF37">
                <a:alpha val="3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21" name="Picture 2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3500" y="2895600"/>
            <a:ext cx="304800" cy="304800"/>
          </a:xfrm>
          <a:prstGeom prst="rect">
            <a:avLst/>
          </a:prstGeom>
        </p:spPr>
      </p:pic>
      <p:sp>
        <p:nvSpPr>
          <p:cNvPr id="22" name="AutoShape 22"/>
          <p:cNvSpPr/>
          <p:nvPr/>
        </p:nvSpPr>
        <p:spPr>
          <a:xfrm>
            <a:off x="6858000" y="2705100"/>
            <a:ext cx="45085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500" b="1" i="0" u="none" strike="noStrike">
                <a:solidFill>
                  <a:srgbClr val="333333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核心资源：</a:t>
            </a:r>
            <a:r>
              <a:rPr lang="en-US" sz="1600" b="0" i="0" u="none" strike="noStrike">
                <a:solidFill>
                  <a:srgbClr val="1F2329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 </a:t>
            </a:r>
            <a:r>
              <a:rPr lang="en-US" sz="1300" b="0" i="0" u="none" strike="noStrike">
                <a:solidFill>
                  <a:srgbClr val="525252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拥有目标行业成熟的客户资源、渠道人脉或上下游资源储备者优先，具备资源快速变现能力。</a:t>
            </a:r>
            <a:endParaRPr lang="en-US" sz="1100"/>
          </a:p>
        </p:txBody>
      </p:sp>
      <p:sp>
        <p:nvSpPr>
          <p:cNvPr id="23" name="AutoShape 23"/>
          <p:cNvSpPr/>
          <p:nvPr/>
        </p:nvSpPr>
        <p:spPr>
          <a:xfrm>
            <a:off x="6223000" y="3556000"/>
            <a:ext cx="5207000" cy="889000"/>
          </a:xfrm>
          <a:prstGeom prst="roundRect">
            <a:avLst>
              <a:gd name="adj" fmla="val 0"/>
            </a:avLst>
          </a:prstGeom>
          <a:solidFill>
            <a:srgbClr val="FFFFFF">
              <a:alpha val="20000"/>
            </a:srgbClr>
          </a:solidFill>
          <a:ln w="12700" cap="flat" cmpd="sng">
            <a:solidFill>
              <a:srgbClr val="D4AF37">
                <a:alpha val="3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24" name="Picture 2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3500" y="3848100"/>
            <a:ext cx="304800" cy="304800"/>
          </a:xfrm>
          <a:prstGeom prst="rect">
            <a:avLst/>
          </a:prstGeom>
        </p:spPr>
      </p:pic>
      <p:sp>
        <p:nvSpPr>
          <p:cNvPr id="25" name="AutoShape 25"/>
          <p:cNvSpPr/>
          <p:nvPr/>
        </p:nvSpPr>
        <p:spPr>
          <a:xfrm>
            <a:off x="6858000" y="3657600"/>
            <a:ext cx="45085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500" b="1" i="0" u="none" strike="noStrike">
                <a:solidFill>
                  <a:srgbClr val="333333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能力素养：</a:t>
            </a:r>
            <a:r>
              <a:rPr lang="en-US" sz="1600" b="0" i="0" u="none" strike="noStrike">
                <a:solidFill>
                  <a:srgbClr val="1F2329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 </a:t>
            </a:r>
            <a:r>
              <a:rPr lang="en-US" sz="1300" b="0" i="0" u="none" strike="noStrike">
                <a:solidFill>
                  <a:srgbClr val="525252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具备销售实战经验，拥有出色的沟通表达、逻辑思维与商务谈判能力，善于洞察客户心理。</a:t>
            </a:r>
            <a:endParaRPr lang="en-US" sz="1100"/>
          </a:p>
        </p:txBody>
      </p:sp>
      <p:sp>
        <p:nvSpPr>
          <p:cNvPr id="26" name="AutoShape 26"/>
          <p:cNvSpPr/>
          <p:nvPr/>
        </p:nvSpPr>
        <p:spPr>
          <a:xfrm>
            <a:off x="6223000" y="4508500"/>
            <a:ext cx="5207000" cy="889000"/>
          </a:xfrm>
          <a:prstGeom prst="roundRect">
            <a:avLst>
              <a:gd name="adj" fmla="val 0"/>
            </a:avLst>
          </a:prstGeom>
          <a:solidFill>
            <a:srgbClr val="FFFFFF">
              <a:alpha val="20000"/>
            </a:srgbClr>
          </a:solidFill>
          <a:ln w="12700" cap="flat" cmpd="sng">
            <a:solidFill>
              <a:srgbClr val="D4AF37">
                <a:alpha val="3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27" name="Picture 27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3500" y="4800600"/>
            <a:ext cx="304800" cy="304800"/>
          </a:xfrm>
          <a:prstGeom prst="rect">
            <a:avLst/>
          </a:prstGeom>
        </p:spPr>
      </p:pic>
      <p:sp>
        <p:nvSpPr>
          <p:cNvPr id="28" name="AutoShape 28"/>
          <p:cNvSpPr/>
          <p:nvPr/>
        </p:nvSpPr>
        <p:spPr>
          <a:xfrm>
            <a:off x="6858000" y="4610100"/>
            <a:ext cx="45085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500" b="1" i="0" u="none" strike="noStrike">
                <a:solidFill>
                  <a:srgbClr val="333333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动力驱动：</a:t>
            </a:r>
            <a:r>
              <a:rPr lang="en-US" sz="1600" b="0" i="0" u="none" strike="noStrike">
                <a:solidFill>
                  <a:srgbClr val="1F2329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 </a:t>
            </a:r>
            <a:r>
              <a:rPr lang="en-US" sz="1300" b="0" i="0" u="none" strike="noStrike">
                <a:solidFill>
                  <a:srgbClr val="525252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结果导向，具备极强的抗压能力与目标感，对高收入、高佣金有强烈渴望，不甘于平庸。</a:t>
            </a:r>
            <a:endParaRPr lang="en-US" sz="1100"/>
          </a:p>
        </p:txBody>
      </p:sp>
      <p:sp>
        <p:nvSpPr>
          <p:cNvPr id="29" name="AutoShape 29"/>
          <p:cNvSpPr/>
          <p:nvPr/>
        </p:nvSpPr>
        <p:spPr>
          <a:xfrm>
            <a:off x="6223000" y="5461000"/>
            <a:ext cx="5207000" cy="889000"/>
          </a:xfrm>
          <a:prstGeom prst="roundRect">
            <a:avLst>
              <a:gd name="adj" fmla="val 0"/>
            </a:avLst>
          </a:prstGeom>
          <a:solidFill>
            <a:srgbClr val="FFFFFF">
              <a:alpha val="20000"/>
            </a:srgbClr>
          </a:solidFill>
          <a:ln w="12700" cap="flat" cmpd="sng">
            <a:solidFill>
              <a:srgbClr val="D4AF37">
                <a:alpha val="3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30" name="Picture 30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3500" y="5753100"/>
            <a:ext cx="304800" cy="304800"/>
          </a:xfrm>
          <a:prstGeom prst="rect">
            <a:avLst/>
          </a:prstGeom>
        </p:spPr>
      </p:pic>
      <p:sp>
        <p:nvSpPr>
          <p:cNvPr id="31" name="AutoShape 31"/>
          <p:cNvSpPr/>
          <p:nvPr/>
        </p:nvSpPr>
        <p:spPr>
          <a:xfrm>
            <a:off x="6858000" y="5562600"/>
            <a:ext cx="45085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500" b="1" i="0" u="none" strike="noStrike">
                <a:solidFill>
                  <a:srgbClr val="333333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灵活模式：</a:t>
            </a:r>
            <a:r>
              <a:rPr lang="en-US" sz="1600" b="0" i="0" u="none" strike="noStrike">
                <a:solidFill>
                  <a:srgbClr val="1F2329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 </a:t>
            </a:r>
            <a:r>
              <a:rPr lang="en-US" sz="1300" b="0" i="0" u="none" strike="noStrike">
                <a:solidFill>
                  <a:srgbClr val="525252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支持全职/兼职弹性工作，时间自主调配，无严格坐班限制，适合追求高回报与自由的你。</a:t>
            </a:r>
            <a:endParaRPr lang="en-US" sz="110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3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" name="AutoShape 3"/>
          <p:cNvSpPr/>
          <p:nvPr/>
        </p:nvSpPr>
        <p:spPr>
          <a:xfrm>
            <a:off x="762000" y="635000"/>
            <a:ext cx="10668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333333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薪资福利与联系方式</a:t>
            </a:r>
            <a:endParaRPr lang="en-US" sz="1100"/>
          </a:p>
        </p:txBody>
      </p:sp>
      <p:sp>
        <p:nvSpPr>
          <p:cNvPr id="4" name="AutoShape 4"/>
          <p:cNvSpPr/>
          <p:nvPr/>
        </p:nvSpPr>
        <p:spPr>
          <a:xfrm>
            <a:off x="762000" y="1905000"/>
            <a:ext cx="5207000" cy="1270000"/>
          </a:xfrm>
          <a:prstGeom prst="roundRect">
            <a:avLst>
              <a:gd name="adj" fmla="val 0"/>
            </a:avLst>
          </a:prstGeom>
          <a:solidFill>
            <a:srgbClr val="FFFFFF">
              <a:alpha val="45000"/>
            </a:srgbClr>
          </a:solidFill>
          <a:ln w="12700" cap="flat" cmpd="sng">
            <a:solidFill>
              <a:srgbClr val="D4AF37">
                <a:alpha val="4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000" y="2095500"/>
            <a:ext cx="406400" cy="406400"/>
          </a:xfrm>
          <a:prstGeom prst="rect">
            <a:avLst/>
          </a:prstGeom>
        </p:spPr>
      </p:pic>
      <p:sp>
        <p:nvSpPr>
          <p:cNvPr id="6" name="AutoShape 6"/>
          <p:cNvSpPr/>
          <p:nvPr/>
        </p:nvSpPr>
        <p:spPr>
          <a:xfrm>
            <a:off x="1587500" y="2095500"/>
            <a:ext cx="4191000" cy="3556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D4AF37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高比例纯提成制</a:t>
            </a:r>
            <a:endParaRPr lang="en-US" sz="1100"/>
          </a:p>
        </p:txBody>
      </p:sp>
      <p:sp>
        <p:nvSpPr>
          <p:cNvPr id="7" name="AutoShape 7"/>
          <p:cNvSpPr/>
          <p:nvPr/>
        </p:nvSpPr>
        <p:spPr>
          <a:xfrm>
            <a:off x="1016000" y="2565400"/>
            <a:ext cx="4445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400" b="0" i="0" u="none" strike="noStrike">
                <a:solidFill>
                  <a:srgbClr val="333333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无底薪束缚，提成比例高达 </a:t>
            </a:r>
            <a:r>
              <a:rPr lang="en-US" sz="1400" b="1" i="0" u="none" strike="noStrike">
                <a:solidFill>
                  <a:srgbClr val="D4AF37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20%-50%</a:t>
            </a:r>
            <a:r>
              <a:rPr lang="en-US" sz="1400" b="0" i="0" u="none" strike="noStrike">
                <a:solidFill>
                  <a:srgbClr val="333333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，业绩即收益，多劳多得，上不封顶。</a:t>
            </a:r>
            <a:endParaRPr lang="en-US" sz="1100"/>
          </a:p>
        </p:txBody>
      </p:sp>
      <p:sp>
        <p:nvSpPr>
          <p:cNvPr id="8" name="AutoShape 8"/>
          <p:cNvSpPr/>
          <p:nvPr/>
        </p:nvSpPr>
        <p:spPr>
          <a:xfrm>
            <a:off x="762000" y="3429000"/>
            <a:ext cx="5207000" cy="1270000"/>
          </a:xfrm>
          <a:prstGeom prst="roundRect">
            <a:avLst>
              <a:gd name="adj" fmla="val 0"/>
            </a:avLst>
          </a:prstGeom>
          <a:solidFill>
            <a:srgbClr val="FFFFFF">
              <a:alpha val="45000"/>
            </a:srgbClr>
          </a:solidFill>
          <a:ln w="12700" cap="flat" cmpd="sng">
            <a:solidFill>
              <a:srgbClr val="D4AF37">
                <a:alpha val="4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9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000" y="3619500"/>
            <a:ext cx="406400" cy="406400"/>
          </a:xfrm>
          <a:prstGeom prst="rect">
            <a:avLst/>
          </a:prstGeom>
        </p:spPr>
      </p:pic>
      <p:sp>
        <p:nvSpPr>
          <p:cNvPr id="10" name="AutoShape 10"/>
          <p:cNvSpPr/>
          <p:nvPr/>
        </p:nvSpPr>
        <p:spPr>
          <a:xfrm>
            <a:off x="1587500" y="3619500"/>
            <a:ext cx="4191000" cy="3556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D4AF37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百万年薪不是梦</a:t>
            </a:r>
            <a:endParaRPr lang="en-US" sz="1100"/>
          </a:p>
        </p:txBody>
      </p:sp>
      <p:sp>
        <p:nvSpPr>
          <p:cNvPr id="11" name="AutoShape 11"/>
          <p:cNvSpPr/>
          <p:nvPr/>
        </p:nvSpPr>
        <p:spPr>
          <a:xfrm>
            <a:off x="1016000" y="4089400"/>
            <a:ext cx="4445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400" b="0" i="0" u="none" strike="noStrike">
                <a:solidFill>
                  <a:srgbClr val="333333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你的收入完全取决于你的资源与能力，月入数万甚至数十万，只要敢想敢拼，财富自由触手可及。</a:t>
            </a:r>
            <a:endParaRPr lang="en-US" sz="1100"/>
          </a:p>
        </p:txBody>
      </p:sp>
      <p:sp>
        <p:nvSpPr>
          <p:cNvPr id="12" name="AutoShape 12"/>
          <p:cNvSpPr/>
          <p:nvPr/>
        </p:nvSpPr>
        <p:spPr>
          <a:xfrm>
            <a:off x="762000" y="4953000"/>
            <a:ext cx="5207000" cy="1270000"/>
          </a:xfrm>
          <a:prstGeom prst="roundRect">
            <a:avLst>
              <a:gd name="adj" fmla="val 0"/>
            </a:avLst>
          </a:prstGeom>
          <a:solidFill>
            <a:srgbClr val="FFFFFF">
              <a:alpha val="45000"/>
            </a:srgbClr>
          </a:solidFill>
          <a:ln w="12700" cap="flat" cmpd="sng">
            <a:solidFill>
              <a:srgbClr val="D4AF37">
                <a:alpha val="4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3" name="Picture 1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000" y="5143500"/>
            <a:ext cx="406400" cy="406400"/>
          </a:xfrm>
          <a:prstGeom prst="rect">
            <a:avLst/>
          </a:prstGeom>
        </p:spPr>
      </p:pic>
      <p:sp>
        <p:nvSpPr>
          <p:cNvPr id="14" name="AutoShape 14"/>
          <p:cNvSpPr/>
          <p:nvPr/>
        </p:nvSpPr>
        <p:spPr>
          <a:xfrm>
            <a:off x="1587500" y="5143500"/>
            <a:ext cx="4191000" cy="3556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D4AF37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自由办公，自主掌控</a:t>
            </a:r>
            <a:endParaRPr lang="en-US" sz="1100"/>
          </a:p>
        </p:txBody>
      </p:sp>
      <p:sp>
        <p:nvSpPr>
          <p:cNvPr id="15" name="AutoShape 15"/>
          <p:cNvSpPr/>
          <p:nvPr/>
        </p:nvSpPr>
        <p:spPr>
          <a:xfrm>
            <a:off x="1016000" y="5613400"/>
            <a:ext cx="4445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400" b="0" i="0" u="none" strike="noStrike">
                <a:solidFill>
                  <a:srgbClr val="333333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无需坐班打卡，时间地点自由安排；告别繁琐流程，把精力聚焦在高价值的业务拓展上。</a:t>
            </a:r>
            <a:endParaRPr lang="en-US" sz="1100"/>
          </a:p>
        </p:txBody>
      </p:sp>
      <p:sp>
        <p:nvSpPr>
          <p:cNvPr id="16" name="AutoShape 16"/>
          <p:cNvSpPr/>
          <p:nvPr/>
        </p:nvSpPr>
        <p:spPr>
          <a:xfrm>
            <a:off x="6223000" y="1905000"/>
            <a:ext cx="5207000" cy="4318000"/>
          </a:xfrm>
          <a:prstGeom prst="roundRect">
            <a:avLst>
              <a:gd name="adj" fmla="val 0"/>
            </a:avLst>
          </a:prstGeom>
          <a:solidFill>
            <a:srgbClr val="D4AF37">
              <a:alpha val="12000"/>
            </a:srgbClr>
          </a:solidFill>
          <a:ln w="25400" cap="flat" cmpd="sng">
            <a:solidFill>
              <a:srgbClr val="D4AF37">
                <a:alpha val="10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7" name="AutoShape 17"/>
          <p:cNvSpPr/>
          <p:nvPr/>
        </p:nvSpPr>
        <p:spPr>
          <a:xfrm>
            <a:off x="6477000" y="2159000"/>
            <a:ext cx="4699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333333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立即对接，开启机遇</a:t>
            </a:r>
            <a:endParaRPr lang="en-US" sz="1100"/>
          </a:p>
        </p:txBody>
      </p:sp>
      <p:cxnSp>
        <p:nvCxnSpPr>
          <p:cNvPr id="18" name="Connector 18"/>
          <p:cNvCxnSpPr/>
          <p:nvPr/>
        </p:nvCxnSpPr>
        <p:spPr>
          <a:xfrm rot="-9291">
            <a:off x="6477009" y="2724150"/>
            <a:ext cx="4699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D4AF37">
                <a:alpha val="6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19" name="Picture 1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7000" y="3073400"/>
            <a:ext cx="279400" cy="279400"/>
          </a:xfrm>
          <a:prstGeom prst="rect">
            <a:avLst/>
          </a:prstGeom>
        </p:spPr>
      </p:pic>
      <p:sp>
        <p:nvSpPr>
          <p:cNvPr id="20" name="AutoShape 20"/>
          <p:cNvSpPr/>
          <p:nvPr/>
        </p:nvSpPr>
        <p:spPr>
          <a:xfrm>
            <a:off x="6921500" y="3048000"/>
            <a:ext cx="4445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333333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对接人：</a:t>
            </a:r>
            <a:r>
              <a:rPr lang="en-US" sz="1600" b="0" i="0" u="none" strike="noStrike">
                <a:solidFill>
                  <a:srgbClr val="333333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人力资源部 / 业务负责人</a:t>
            </a:r>
            <a:endParaRPr lang="en-US" sz="1100"/>
          </a:p>
        </p:txBody>
      </p:sp>
      <p:pic>
        <p:nvPicPr>
          <p:cNvPr id="21" name="Picture 2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7000" y="3708400"/>
            <a:ext cx="279400" cy="279400"/>
          </a:xfrm>
          <a:prstGeom prst="rect">
            <a:avLst/>
          </a:prstGeom>
        </p:spPr>
      </p:pic>
      <p:sp>
        <p:nvSpPr>
          <p:cNvPr id="22" name="AutoShape 22"/>
          <p:cNvSpPr/>
          <p:nvPr/>
        </p:nvSpPr>
        <p:spPr>
          <a:xfrm>
            <a:off x="6921500" y="3683000"/>
            <a:ext cx="4445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333333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联系电话：</a:t>
            </a:r>
            <a:r>
              <a:rPr lang="en-US" sz="1600" b="0" i="0" u="none" strike="noStrike">
                <a:solidFill>
                  <a:srgbClr val="333333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15977481846</a:t>
            </a:r>
            <a:r>
              <a:rPr lang="en-US" sz="1600" b="0" i="0" u="none" strike="noStrike">
                <a:solidFill>
                  <a:srgbClr val="333333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（微信同号）</a:t>
            </a:r>
            <a:endParaRPr lang="en-US" sz="1100"/>
          </a:p>
        </p:txBody>
      </p:sp>
      <p:pic>
        <p:nvPicPr>
          <p:cNvPr id="23" name="Picture 2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7000" y="4343400"/>
            <a:ext cx="279400" cy="279400"/>
          </a:xfrm>
          <a:prstGeom prst="rect">
            <a:avLst/>
          </a:prstGeom>
        </p:spPr>
      </p:pic>
      <p:sp>
        <p:nvSpPr>
          <p:cNvPr id="24" name="AutoShape 24"/>
          <p:cNvSpPr/>
          <p:nvPr/>
        </p:nvSpPr>
        <p:spPr>
          <a:xfrm>
            <a:off x="6921500" y="4318000"/>
            <a:ext cx="4445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333333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企业微信：</a:t>
            </a:r>
            <a:r>
              <a:rPr lang="en-US" sz="1600" b="0" i="0" u="none" strike="noStrike">
                <a:solidFill>
                  <a:srgbClr val="333333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扫码添加或搜索 ID: HR2026</a:t>
            </a:r>
            <a:endParaRPr lang="en-US" sz="1100"/>
          </a:p>
        </p:txBody>
      </p:sp>
      <p:sp>
        <p:nvSpPr>
          <p:cNvPr id="25" name="AutoShape 25"/>
          <p:cNvSpPr/>
          <p:nvPr/>
        </p:nvSpPr>
        <p:spPr>
          <a:xfrm>
            <a:off x="6477000" y="5016500"/>
            <a:ext cx="4699000" cy="1079500"/>
          </a:xfrm>
          <a:prstGeom prst="roundRect">
            <a:avLst>
              <a:gd name="adj" fmla="val 0"/>
            </a:avLst>
          </a:prstGeom>
          <a:solidFill>
            <a:srgbClr val="FFFFFF">
              <a:alpha val="5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6" name="AutoShape 26"/>
          <p:cNvSpPr/>
          <p:nvPr/>
        </p:nvSpPr>
        <p:spPr>
          <a:xfrm>
            <a:off x="6604000" y="5143500"/>
            <a:ext cx="4445000" cy="952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1400" b="1" i="0" u="none" strike="noStrike">
                <a:solidFill>
                  <a:srgbClr val="505050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💡 快速响应：</a:t>
            </a:r>
            <a:r>
              <a:rPr lang="en-US" sz="1400" b="0" i="0" u="none" strike="noStrike">
                <a:solidFill>
                  <a:srgbClr val="505050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添加时请直接说明您的核心资源领域（如行业渠道、客户资源等）及期望的目标收入，我们将优先为您评估与对接！</a:t>
            </a:r>
            <a:endParaRPr lang="en-US" sz="110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30000"/>
            </a:srgbClr>
          </a:solidFill>
          <a:ln cap="flat" cmpd="sng">
            <a:solidFill>
              <a:srgbClr val="E6CFCF">
                <a:alpha val="3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" name="AutoShape 3"/>
          <p:cNvSpPr/>
          <p:nvPr/>
        </p:nvSpPr>
        <p:spPr>
          <a:xfrm>
            <a:off x="0" y="1397000"/>
            <a:ext cx="12192000" cy="177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25000"/>
              </a:lnSpc>
              <a:defRPr/>
            </a:pPr>
            <a:r>
              <a:rPr lang="en-US" sz="12000" b="1" i="0" u="none" strike="noStrike">
                <a:solidFill>
                  <a:srgbClr val="D4AF37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02</a:t>
            </a:r>
            <a:endParaRPr lang="en-US" sz="1100"/>
          </a:p>
        </p:txBody>
      </p:sp>
      <p:sp>
        <p:nvSpPr>
          <p:cNvPr id="4" name="AutoShape 4"/>
          <p:cNvSpPr/>
          <p:nvPr/>
        </p:nvSpPr>
        <p:spPr>
          <a:xfrm>
            <a:off x="0" y="3302000"/>
            <a:ext cx="12192000" cy="889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25000"/>
              </a:lnSpc>
              <a:defRPr/>
            </a:pPr>
            <a:r>
              <a:rPr lang="en-US" sz="4000" b="1" i="0" u="none" strike="noStrike">
                <a:solidFill>
                  <a:srgbClr val="333333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团队负责人（管理精英型）</a:t>
            </a:r>
            <a:endParaRPr lang="en-US" sz="1100"/>
          </a:p>
        </p:txBody>
      </p:sp>
      <p:cxnSp>
        <p:nvCxnSpPr>
          <p:cNvPr id="5" name="Connector 5"/>
          <p:cNvCxnSpPr/>
          <p:nvPr/>
        </p:nvCxnSpPr>
        <p:spPr>
          <a:xfrm rot="-8594">
            <a:off x="3556008" y="4375150"/>
            <a:ext cx="5080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25400" cap="flat" cmpd="sng">
            <a:solidFill>
              <a:srgbClr val="D4AF37">
                <a:alpha val="100000"/>
              </a:srgbClr>
            </a:solidFill>
            <a:prstDash val="solid"/>
            <a:round/>
            <a:headEnd type="none" w="lg" len="lg"/>
            <a:tailEnd type="none" w="lg" len="lg"/>
          </a:ln>
        </p:spPr>
      </p:cxnSp>
      <p:sp>
        <p:nvSpPr>
          <p:cNvPr id="6" name="AutoShape 6"/>
          <p:cNvSpPr/>
          <p:nvPr/>
        </p:nvSpPr>
        <p:spPr>
          <a:xfrm>
            <a:off x="381000" y="4699000"/>
            <a:ext cx="11430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2200" b="1" i="0" u="none" strike="noStrike">
                <a:solidFill>
                  <a:srgbClr val="525252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招募销售合伙人！带团队，共创辉煌，共享高额团队提成与发展红利！</a:t>
            </a:r>
            <a:endParaRPr lang="en-US" sz="1100"/>
          </a:p>
        </p:txBody>
      </p:sp>
      <p:sp>
        <p:nvSpPr>
          <p:cNvPr id="7" name="AutoShape 7"/>
          <p:cNvSpPr/>
          <p:nvPr/>
        </p:nvSpPr>
        <p:spPr>
          <a:xfrm>
            <a:off x="762000" y="5588000"/>
            <a:ext cx="3302000" cy="762000"/>
          </a:xfrm>
          <a:prstGeom prst="roundRect">
            <a:avLst>
              <a:gd name="adj" fmla="val 0"/>
            </a:avLst>
          </a:prstGeom>
          <a:solidFill>
            <a:srgbClr val="D4AF37">
              <a:alpha val="8000"/>
            </a:srgbClr>
          </a:solidFill>
          <a:ln w="12700" cap="flat" cmpd="sng">
            <a:solidFill>
              <a:srgbClr val="D4AF37">
                <a:alpha val="4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8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000" y="5816600"/>
            <a:ext cx="304800" cy="304800"/>
          </a:xfrm>
          <a:prstGeom prst="rect">
            <a:avLst/>
          </a:prstGeom>
        </p:spPr>
      </p:pic>
      <p:sp>
        <p:nvSpPr>
          <p:cNvPr id="9" name="AutoShape 9"/>
          <p:cNvSpPr/>
          <p:nvPr/>
        </p:nvSpPr>
        <p:spPr>
          <a:xfrm>
            <a:off x="1460500" y="5715000"/>
            <a:ext cx="2540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333333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百人铁军孵化计划</a:t>
            </a:r>
            <a:endParaRPr lang="en-US" sz="1100"/>
          </a:p>
        </p:txBody>
      </p:sp>
      <p:sp>
        <p:nvSpPr>
          <p:cNvPr id="10" name="AutoShape 10"/>
          <p:cNvSpPr/>
          <p:nvPr/>
        </p:nvSpPr>
        <p:spPr>
          <a:xfrm>
            <a:off x="4445000" y="5588000"/>
            <a:ext cx="3302000" cy="762000"/>
          </a:xfrm>
          <a:prstGeom prst="roundRect">
            <a:avLst>
              <a:gd name="adj" fmla="val 0"/>
            </a:avLst>
          </a:prstGeom>
          <a:solidFill>
            <a:srgbClr val="D4AF37">
              <a:alpha val="8000"/>
            </a:srgbClr>
          </a:solidFill>
          <a:ln w="12700" cap="flat" cmpd="sng">
            <a:solidFill>
              <a:srgbClr val="D4AF37">
                <a:alpha val="4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1" name="Picture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9000" y="5816600"/>
            <a:ext cx="304800" cy="304800"/>
          </a:xfrm>
          <a:prstGeom prst="rect">
            <a:avLst/>
          </a:prstGeom>
        </p:spPr>
      </p:pic>
      <p:sp>
        <p:nvSpPr>
          <p:cNvPr id="12" name="AutoShape 12"/>
          <p:cNvSpPr/>
          <p:nvPr/>
        </p:nvSpPr>
        <p:spPr>
          <a:xfrm>
            <a:off x="5143500" y="5715000"/>
            <a:ext cx="2540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333333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阶梯式超高佣金体系</a:t>
            </a:r>
            <a:endParaRPr lang="en-US" sz="1100"/>
          </a:p>
        </p:txBody>
      </p:sp>
      <p:sp>
        <p:nvSpPr>
          <p:cNvPr id="13" name="AutoShape 13"/>
          <p:cNvSpPr/>
          <p:nvPr/>
        </p:nvSpPr>
        <p:spPr>
          <a:xfrm>
            <a:off x="8128000" y="5588000"/>
            <a:ext cx="3302000" cy="762000"/>
          </a:xfrm>
          <a:prstGeom prst="roundRect">
            <a:avLst>
              <a:gd name="adj" fmla="val 0"/>
            </a:avLst>
          </a:prstGeom>
          <a:solidFill>
            <a:srgbClr val="D4AF37">
              <a:alpha val="8000"/>
            </a:srgbClr>
          </a:solidFill>
          <a:ln w="12700" cap="flat" cmpd="sng">
            <a:solidFill>
              <a:srgbClr val="D4AF37">
                <a:alpha val="4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4" name="Picture 1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0" y="5816600"/>
            <a:ext cx="304800" cy="304800"/>
          </a:xfrm>
          <a:prstGeom prst="rect">
            <a:avLst/>
          </a:prstGeom>
        </p:spPr>
      </p:pic>
      <p:sp>
        <p:nvSpPr>
          <p:cNvPr id="15" name="AutoShape 15"/>
          <p:cNvSpPr/>
          <p:nvPr/>
        </p:nvSpPr>
        <p:spPr>
          <a:xfrm>
            <a:off x="8826500" y="5715000"/>
            <a:ext cx="2540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333333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年终分红与期权激励</a:t>
            </a:r>
            <a:endParaRPr lang="en-US" sz="110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3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" name="AutoShape 3"/>
          <p:cNvSpPr/>
          <p:nvPr/>
        </p:nvSpPr>
        <p:spPr>
          <a:xfrm>
            <a:off x="762000" y="635000"/>
            <a:ext cx="10668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333333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岗位职责与任职要求</a:t>
            </a:r>
            <a:endParaRPr lang="en-US" sz="1100"/>
          </a:p>
        </p:txBody>
      </p:sp>
      <p:sp>
        <p:nvSpPr>
          <p:cNvPr id="4" name="AutoShape 4"/>
          <p:cNvSpPr/>
          <p:nvPr/>
        </p:nvSpPr>
        <p:spPr>
          <a:xfrm>
            <a:off x="762000" y="1778000"/>
            <a:ext cx="5207000" cy="444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D4AF37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01 / 核心岗位职责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762000" y="2413000"/>
            <a:ext cx="2476500" cy="1587500"/>
          </a:xfrm>
          <a:prstGeom prst="roundRect">
            <a:avLst>
              <a:gd name="adj" fmla="val 0"/>
            </a:avLst>
          </a:prstGeom>
          <a:solidFill>
            <a:srgbClr val="FFFFFF">
              <a:alpha val="45000"/>
            </a:srgbClr>
          </a:solidFill>
          <a:ln w="12700" cap="flat" cmpd="sng">
            <a:solidFill>
              <a:srgbClr val="D4AF37">
                <a:alpha val="3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6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500" y="2603500"/>
            <a:ext cx="304800" cy="304800"/>
          </a:xfrm>
          <a:prstGeom prst="rect">
            <a:avLst/>
          </a:prstGeom>
        </p:spPr>
      </p:pic>
      <p:sp>
        <p:nvSpPr>
          <p:cNvPr id="7" name="AutoShape 7"/>
          <p:cNvSpPr/>
          <p:nvPr/>
        </p:nvSpPr>
        <p:spPr>
          <a:xfrm>
            <a:off x="1333500" y="2603500"/>
            <a:ext cx="1905000" cy="317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333333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团队组建与规划</a:t>
            </a:r>
            <a:endParaRPr lang="en-US" sz="1100"/>
          </a:p>
        </p:txBody>
      </p:sp>
      <p:sp>
        <p:nvSpPr>
          <p:cNvPr id="8" name="AutoShape 8"/>
          <p:cNvSpPr/>
          <p:nvPr/>
        </p:nvSpPr>
        <p:spPr>
          <a:xfrm>
            <a:off x="952500" y="3022600"/>
            <a:ext cx="2222500" cy="889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300" b="0" i="0" u="none" strike="noStrike">
                <a:solidFill>
                  <a:srgbClr val="525252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统筹销售团队搭建，制定清晰的阶段性销售策略与业绩目标，明确团队发展方向与人才培养路径。</a:t>
            </a:r>
            <a:endParaRPr lang="en-US" sz="1100"/>
          </a:p>
        </p:txBody>
      </p:sp>
      <p:sp>
        <p:nvSpPr>
          <p:cNvPr id="9" name="AutoShape 9"/>
          <p:cNvSpPr/>
          <p:nvPr/>
        </p:nvSpPr>
        <p:spPr>
          <a:xfrm>
            <a:off x="3492500" y="2413000"/>
            <a:ext cx="2476500" cy="1587500"/>
          </a:xfrm>
          <a:prstGeom prst="roundRect">
            <a:avLst>
              <a:gd name="adj" fmla="val 0"/>
            </a:avLst>
          </a:prstGeom>
          <a:solidFill>
            <a:srgbClr val="FFFFFF">
              <a:alpha val="45000"/>
            </a:srgbClr>
          </a:solidFill>
          <a:ln w="12700" cap="flat" cmpd="sng">
            <a:solidFill>
              <a:srgbClr val="D4AF37">
                <a:alpha val="3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0" name="Picture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3000" y="2603500"/>
            <a:ext cx="304800" cy="304800"/>
          </a:xfrm>
          <a:prstGeom prst="rect">
            <a:avLst/>
          </a:prstGeom>
        </p:spPr>
      </p:pic>
      <p:sp>
        <p:nvSpPr>
          <p:cNvPr id="11" name="AutoShape 11"/>
          <p:cNvSpPr/>
          <p:nvPr/>
        </p:nvSpPr>
        <p:spPr>
          <a:xfrm>
            <a:off x="4064000" y="2603500"/>
            <a:ext cx="1905000" cy="317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333333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激励与考核管理</a:t>
            </a:r>
            <a:endParaRPr lang="en-US" sz="1100"/>
          </a:p>
        </p:txBody>
      </p:sp>
      <p:sp>
        <p:nvSpPr>
          <p:cNvPr id="12" name="AutoShape 12"/>
          <p:cNvSpPr/>
          <p:nvPr/>
        </p:nvSpPr>
        <p:spPr>
          <a:xfrm>
            <a:off x="3683000" y="3022600"/>
            <a:ext cx="2222500" cy="889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300" b="0" i="0" u="none" strike="noStrike">
                <a:solidFill>
                  <a:srgbClr val="525252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带领团队达成销售指标，建立系统化的成员培训与成长机制，实施科学的绩效考核与正向激励。</a:t>
            </a:r>
            <a:endParaRPr lang="en-US" sz="1100"/>
          </a:p>
        </p:txBody>
      </p:sp>
      <p:sp>
        <p:nvSpPr>
          <p:cNvPr id="13" name="AutoShape 13"/>
          <p:cNvSpPr/>
          <p:nvPr/>
        </p:nvSpPr>
        <p:spPr>
          <a:xfrm>
            <a:off x="762000" y="4254500"/>
            <a:ext cx="2476500" cy="1587500"/>
          </a:xfrm>
          <a:prstGeom prst="roundRect">
            <a:avLst>
              <a:gd name="adj" fmla="val 0"/>
            </a:avLst>
          </a:prstGeom>
          <a:solidFill>
            <a:srgbClr val="FFFFFF">
              <a:alpha val="45000"/>
            </a:srgbClr>
          </a:solidFill>
          <a:ln w="12700" cap="flat" cmpd="sng">
            <a:solidFill>
              <a:srgbClr val="D4AF37">
                <a:alpha val="3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4" name="Picture 1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500" y="4445000"/>
            <a:ext cx="304800" cy="304800"/>
          </a:xfrm>
          <a:prstGeom prst="rect">
            <a:avLst/>
          </a:prstGeom>
        </p:spPr>
      </p:pic>
      <p:sp>
        <p:nvSpPr>
          <p:cNvPr id="15" name="AutoShape 15"/>
          <p:cNvSpPr/>
          <p:nvPr/>
        </p:nvSpPr>
        <p:spPr>
          <a:xfrm>
            <a:off x="1333500" y="4445000"/>
            <a:ext cx="1905000" cy="317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333333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市场攻坚与开拓</a:t>
            </a:r>
            <a:endParaRPr lang="en-US" sz="1100"/>
          </a:p>
        </p:txBody>
      </p:sp>
      <p:sp>
        <p:nvSpPr>
          <p:cNvPr id="16" name="AutoShape 16"/>
          <p:cNvSpPr/>
          <p:nvPr/>
        </p:nvSpPr>
        <p:spPr>
          <a:xfrm>
            <a:off x="952500" y="4864100"/>
            <a:ext cx="2222500" cy="889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300" b="0" i="0" u="none" strike="noStrike">
                <a:solidFill>
                  <a:srgbClr val="525252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深耕目标市场需求，亲自参与核心客户攻坚，指导成员开发高潜客户，持续拓展市场份额与渠道。</a:t>
            </a:r>
            <a:endParaRPr lang="en-US" sz="1100"/>
          </a:p>
        </p:txBody>
      </p:sp>
      <p:sp>
        <p:nvSpPr>
          <p:cNvPr id="17" name="AutoShape 17"/>
          <p:cNvSpPr/>
          <p:nvPr/>
        </p:nvSpPr>
        <p:spPr>
          <a:xfrm>
            <a:off x="3492500" y="4254500"/>
            <a:ext cx="2476500" cy="1587500"/>
          </a:xfrm>
          <a:prstGeom prst="roundRect">
            <a:avLst>
              <a:gd name="adj" fmla="val 0"/>
            </a:avLst>
          </a:prstGeom>
          <a:solidFill>
            <a:srgbClr val="FFFFFF">
              <a:alpha val="45000"/>
            </a:srgbClr>
          </a:solidFill>
          <a:ln w="12700" cap="flat" cmpd="sng">
            <a:solidFill>
              <a:srgbClr val="D4AF37">
                <a:alpha val="3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8" name="Picture 1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3000" y="4445000"/>
            <a:ext cx="304800" cy="304800"/>
          </a:xfrm>
          <a:prstGeom prst="rect">
            <a:avLst/>
          </a:prstGeom>
        </p:spPr>
      </p:pic>
      <p:sp>
        <p:nvSpPr>
          <p:cNvPr id="19" name="AutoShape 19"/>
          <p:cNvSpPr/>
          <p:nvPr/>
        </p:nvSpPr>
        <p:spPr>
          <a:xfrm>
            <a:off x="4064000" y="4445000"/>
            <a:ext cx="1905000" cy="317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333333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内外资源协同</a:t>
            </a:r>
            <a:endParaRPr lang="en-US" sz="1100"/>
          </a:p>
        </p:txBody>
      </p:sp>
      <p:sp>
        <p:nvSpPr>
          <p:cNvPr id="20" name="AutoShape 20"/>
          <p:cNvSpPr/>
          <p:nvPr/>
        </p:nvSpPr>
        <p:spPr>
          <a:xfrm>
            <a:off x="3683000" y="4864100"/>
            <a:ext cx="2222500" cy="889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300" b="0" i="0" u="none" strike="noStrike">
                <a:solidFill>
                  <a:srgbClr val="525252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整合公司内部与外部行业优质资源，打通上下游链路，为团队业务开展提供全方位的资源支撑。</a:t>
            </a:r>
            <a:endParaRPr lang="en-US" sz="1100"/>
          </a:p>
        </p:txBody>
      </p:sp>
      <p:sp>
        <p:nvSpPr>
          <p:cNvPr id="21" name="AutoShape 21"/>
          <p:cNvSpPr/>
          <p:nvPr/>
        </p:nvSpPr>
        <p:spPr>
          <a:xfrm>
            <a:off x="6350000" y="1778000"/>
            <a:ext cx="5207000" cy="444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D4AF37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02 / 关键任职要求</a:t>
            </a:r>
            <a:endParaRPr lang="en-US" sz="1100"/>
          </a:p>
        </p:txBody>
      </p:sp>
      <p:sp>
        <p:nvSpPr>
          <p:cNvPr id="22" name="AutoShape 22"/>
          <p:cNvSpPr/>
          <p:nvPr/>
        </p:nvSpPr>
        <p:spPr>
          <a:xfrm>
            <a:off x="6350000" y="2413000"/>
            <a:ext cx="5207000" cy="863600"/>
          </a:xfrm>
          <a:prstGeom prst="roundRect">
            <a:avLst>
              <a:gd name="adj" fmla="val 0"/>
            </a:avLst>
          </a:prstGeom>
          <a:solidFill>
            <a:srgbClr val="FFFFFF">
              <a:alpha val="3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3" name="AutoShape 23"/>
          <p:cNvSpPr/>
          <p:nvPr/>
        </p:nvSpPr>
        <p:spPr>
          <a:xfrm>
            <a:off x="6350000" y="2413000"/>
            <a:ext cx="50800" cy="863600"/>
          </a:xfrm>
          <a:prstGeom prst="roundRect">
            <a:avLst>
              <a:gd name="adj" fmla="val 0"/>
            </a:avLst>
          </a:prstGeom>
          <a:solidFill>
            <a:srgbClr val="D4AF37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4" name="AutoShape 24"/>
          <p:cNvSpPr/>
          <p:nvPr/>
        </p:nvSpPr>
        <p:spPr>
          <a:xfrm>
            <a:off x="6540500" y="2463800"/>
            <a:ext cx="4953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500" b="1" i="0" u="none" strike="noStrike">
                <a:solidFill>
                  <a:srgbClr val="333333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核心资历：1年以上实战管理经验</a:t>
            </a:r>
            <a:br>
              <a:rPr lang="en-US" sz="1600" b="0" i="0" u="none" strike="noStrike">
                <a:solidFill>
                  <a:srgbClr val="1F2329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</a:br>
            <a:r>
              <a:rPr lang="en-US" sz="1300" b="0" i="0" u="none" strike="noStrike">
                <a:solidFill>
                  <a:srgbClr val="525252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具备独立带队并达成业绩目标的成功案例，拥有扎实的团队统筹与管理能力，能快速建立高效的销售作战体系。</a:t>
            </a:r>
            <a:endParaRPr lang="en-US" sz="1100"/>
          </a:p>
        </p:txBody>
      </p:sp>
      <p:sp>
        <p:nvSpPr>
          <p:cNvPr id="25" name="AutoShape 25"/>
          <p:cNvSpPr/>
          <p:nvPr/>
        </p:nvSpPr>
        <p:spPr>
          <a:xfrm>
            <a:off x="6350000" y="3365500"/>
            <a:ext cx="5207000" cy="863600"/>
          </a:xfrm>
          <a:prstGeom prst="roundRect">
            <a:avLst>
              <a:gd name="adj" fmla="val 0"/>
            </a:avLst>
          </a:prstGeom>
          <a:solidFill>
            <a:srgbClr val="FFFFFF">
              <a:alpha val="3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6" name="AutoShape 26"/>
          <p:cNvSpPr/>
          <p:nvPr/>
        </p:nvSpPr>
        <p:spPr>
          <a:xfrm>
            <a:off x="6350000" y="3365500"/>
            <a:ext cx="50800" cy="863600"/>
          </a:xfrm>
          <a:prstGeom prst="roundRect">
            <a:avLst>
              <a:gd name="adj" fmla="val 0"/>
            </a:avLst>
          </a:prstGeom>
          <a:solidFill>
            <a:srgbClr val="D4AF37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7" name="AutoShape 27"/>
          <p:cNvSpPr/>
          <p:nvPr/>
        </p:nvSpPr>
        <p:spPr>
          <a:xfrm>
            <a:off x="6540500" y="3416300"/>
            <a:ext cx="4953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500" b="1" i="0" u="none" strike="noStrike">
                <a:solidFill>
                  <a:srgbClr val="333333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经验积淀：熟悉行业市场规则</a:t>
            </a:r>
            <a:br>
              <a:rPr lang="en-US" sz="1600" b="0" i="0" u="none" strike="noStrike">
                <a:solidFill>
                  <a:srgbClr val="1F2329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</a:br>
            <a:r>
              <a:rPr lang="en-US" sz="1300" b="0" i="0" u="none" strike="noStrike">
                <a:solidFill>
                  <a:srgbClr val="525252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拥有丰富的一线销售实战经验，深刻理解目标行业的市场逻辑与客户画像，具备一定的客户资源沉淀者优先。</a:t>
            </a:r>
            <a:endParaRPr lang="en-US" sz="1100"/>
          </a:p>
        </p:txBody>
      </p:sp>
      <p:sp>
        <p:nvSpPr>
          <p:cNvPr id="28" name="AutoShape 28"/>
          <p:cNvSpPr/>
          <p:nvPr/>
        </p:nvSpPr>
        <p:spPr>
          <a:xfrm>
            <a:off x="6350000" y="4318000"/>
            <a:ext cx="5207000" cy="863600"/>
          </a:xfrm>
          <a:prstGeom prst="roundRect">
            <a:avLst>
              <a:gd name="adj" fmla="val 0"/>
            </a:avLst>
          </a:prstGeom>
          <a:solidFill>
            <a:srgbClr val="FFFFFF">
              <a:alpha val="3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9" name="AutoShape 29"/>
          <p:cNvSpPr/>
          <p:nvPr/>
        </p:nvSpPr>
        <p:spPr>
          <a:xfrm>
            <a:off x="6350000" y="4318000"/>
            <a:ext cx="50800" cy="863600"/>
          </a:xfrm>
          <a:prstGeom prst="roundRect">
            <a:avLst>
              <a:gd name="adj" fmla="val 0"/>
            </a:avLst>
          </a:prstGeom>
          <a:solidFill>
            <a:srgbClr val="D4AF37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0" name="AutoShape 30"/>
          <p:cNvSpPr/>
          <p:nvPr/>
        </p:nvSpPr>
        <p:spPr>
          <a:xfrm>
            <a:off x="6540500" y="4368800"/>
            <a:ext cx="4953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500" b="1" i="0" u="none" strike="noStrike">
                <a:solidFill>
                  <a:srgbClr val="333333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能力模型：卓越领导力与驱动力</a:t>
            </a:r>
            <a:br>
              <a:rPr lang="en-US" sz="1600" b="0" i="0" u="none" strike="noStrike">
                <a:solidFill>
                  <a:srgbClr val="1F2329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</a:br>
            <a:r>
              <a:rPr lang="en-US" sz="1300" b="0" i="0" u="none" strike="noStrike">
                <a:solidFill>
                  <a:srgbClr val="525252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具备卓越的领导魅力与感染力，能有效激励团队士气，拥有敏锐的市场洞察力、决策力及业务开拓攻坚能力。</a:t>
            </a:r>
            <a:endParaRPr lang="en-US" sz="1100"/>
          </a:p>
        </p:txBody>
      </p:sp>
      <p:sp>
        <p:nvSpPr>
          <p:cNvPr id="31" name="AutoShape 31"/>
          <p:cNvSpPr/>
          <p:nvPr/>
        </p:nvSpPr>
        <p:spPr>
          <a:xfrm>
            <a:off x="6350000" y="5270500"/>
            <a:ext cx="5207000" cy="863600"/>
          </a:xfrm>
          <a:prstGeom prst="roundRect">
            <a:avLst>
              <a:gd name="adj" fmla="val 0"/>
            </a:avLst>
          </a:prstGeom>
          <a:solidFill>
            <a:srgbClr val="FFFFFF">
              <a:alpha val="3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2" name="AutoShape 32"/>
          <p:cNvSpPr/>
          <p:nvPr/>
        </p:nvSpPr>
        <p:spPr>
          <a:xfrm>
            <a:off x="6350000" y="5270500"/>
            <a:ext cx="50800" cy="863600"/>
          </a:xfrm>
          <a:prstGeom prst="roundRect">
            <a:avLst>
              <a:gd name="adj" fmla="val 0"/>
            </a:avLst>
          </a:prstGeom>
          <a:solidFill>
            <a:srgbClr val="D4AF37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3" name="AutoShape 33"/>
          <p:cNvSpPr/>
          <p:nvPr/>
        </p:nvSpPr>
        <p:spPr>
          <a:xfrm>
            <a:off x="6540500" y="5321300"/>
            <a:ext cx="4953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500" b="1" i="0" u="none" strike="noStrike">
                <a:solidFill>
                  <a:srgbClr val="333333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合作模式：灵活选择，共创共赢</a:t>
            </a:r>
            <a:br>
              <a:rPr lang="en-US" sz="1600" b="0" i="0" u="none" strike="noStrike">
                <a:solidFill>
                  <a:srgbClr val="1F2329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</a:br>
            <a:r>
              <a:rPr lang="en-US" sz="1300" b="0" i="0" u="none" strike="noStrike">
                <a:solidFill>
                  <a:srgbClr val="525252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支持全职或兼职双向选择，公司提供广阔的平台资源、完善的晋升通道与极具竞争力的激励机制，共享增长红利。</a:t>
            </a:r>
            <a:endParaRPr lang="en-US" sz="110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3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" name="AutoShape 3"/>
          <p:cNvSpPr/>
          <p:nvPr/>
        </p:nvSpPr>
        <p:spPr>
          <a:xfrm>
            <a:off x="762000" y="635000"/>
            <a:ext cx="10668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333333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薪资福利与联系方式</a:t>
            </a:r>
            <a:endParaRPr lang="en-US" sz="1100"/>
          </a:p>
        </p:txBody>
      </p:sp>
      <p:sp>
        <p:nvSpPr>
          <p:cNvPr id="4" name="AutoShape 4"/>
          <p:cNvSpPr/>
          <p:nvPr/>
        </p:nvSpPr>
        <p:spPr>
          <a:xfrm>
            <a:off x="762000" y="1778000"/>
            <a:ext cx="5207000" cy="3937000"/>
          </a:xfrm>
          <a:prstGeom prst="roundRect">
            <a:avLst>
              <a:gd name="adj" fmla="val 0"/>
            </a:avLst>
          </a:prstGeom>
          <a:solidFill>
            <a:srgbClr val="FFFFFF">
              <a:alpha val="50000"/>
            </a:srgbClr>
          </a:solidFill>
          <a:ln w="12700" cap="flat" cmpd="sng">
            <a:solidFill>
              <a:srgbClr val="D4AF37">
                <a:alpha val="4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5" name="AutoShape 5"/>
          <p:cNvSpPr/>
          <p:nvPr/>
        </p:nvSpPr>
        <p:spPr>
          <a:xfrm>
            <a:off x="1016000" y="2032000"/>
            <a:ext cx="4699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200" b="1" i="0" u="none" strike="noStrike">
                <a:solidFill>
                  <a:srgbClr val="D4AF37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01 极具竞争力的薪资体系</a:t>
            </a:r>
            <a:endParaRPr lang="en-US" sz="1100"/>
          </a:p>
        </p:txBody>
      </p:sp>
      <p:pic>
        <p:nvPicPr>
          <p:cNvPr id="6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000" y="2794000"/>
            <a:ext cx="304800" cy="304800"/>
          </a:xfrm>
          <a:prstGeom prst="rect">
            <a:avLst/>
          </a:prstGeom>
        </p:spPr>
      </p:pic>
      <p:sp>
        <p:nvSpPr>
          <p:cNvPr id="7" name="AutoShape 7"/>
          <p:cNvSpPr/>
          <p:nvPr/>
        </p:nvSpPr>
        <p:spPr>
          <a:xfrm>
            <a:off x="1460500" y="2768600"/>
            <a:ext cx="4445000" cy="825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600" b="1" i="0" u="none" strike="noStrike">
                <a:solidFill>
                  <a:srgbClr val="333333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双重薪酬结构，回报丰厚</a:t>
            </a:r>
            <a:br>
              <a:rPr lang="en-US" sz="1600" b="0" i="0" u="none" strike="noStrike">
                <a:solidFill>
                  <a:srgbClr val="1F2329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</a:br>
            <a:r>
              <a:rPr lang="en-US" sz="1300" b="0" i="0" u="none" strike="noStrike">
                <a:solidFill>
                  <a:srgbClr val="555555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个人业绩高提成 + 团队管理专项奖金，基础薪资与绩效奖励叠加，保障收入稳定性与增长性，让每一份付出都有超额回报。</a:t>
            </a:r>
            <a:endParaRPr lang="en-US" sz="1100"/>
          </a:p>
        </p:txBody>
      </p:sp>
      <p:pic>
        <p:nvPicPr>
          <p:cNvPr id="8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000" y="3746500"/>
            <a:ext cx="304800" cy="304800"/>
          </a:xfrm>
          <a:prstGeom prst="rect">
            <a:avLst/>
          </a:prstGeom>
        </p:spPr>
      </p:pic>
      <p:sp>
        <p:nvSpPr>
          <p:cNvPr id="9" name="AutoShape 9"/>
          <p:cNvSpPr/>
          <p:nvPr/>
        </p:nvSpPr>
        <p:spPr>
          <a:xfrm>
            <a:off x="1460500" y="3721100"/>
            <a:ext cx="4445000" cy="825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600" b="1" i="0" u="none" strike="noStrike">
                <a:solidFill>
                  <a:srgbClr val="333333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收益上不封顶，多劳多得</a:t>
            </a:r>
            <a:br>
              <a:rPr lang="en-US" sz="1600" b="0" i="0" u="none" strike="noStrike">
                <a:solidFill>
                  <a:srgbClr val="1F2329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</a:br>
            <a:r>
              <a:rPr lang="en-US" sz="1300" b="0" i="0" u="none" strike="noStrike">
                <a:solidFill>
                  <a:srgbClr val="555555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除个人业绩提成外，可享团队总业绩额外比例的管理分红，业绩越突出，回报越惊人，真正实现收入无上限。</a:t>
            </a:r>
            <a:endParaRPr lang="en-US" sz="1100"/>
          </a:p>
        </p:txBody>
      </p:sp>
      <p:pic>
        <p:nvPicPr>
          <p:cNvPr id="10" name="Picture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000" y="4699000"/>
            <a:ext cx="304800" cy="304800"/>
          </a:xfrm>
          <a:prstGeom prst="rect">
            <a:avLst/>
          </a:prstGeom>
        </p:spPr>
      </p:pic>
      <p:sp>
        <p:nvSpPr>
          <p:cNvPr id="11" name="AutoShape 11"/>
          <p:cNvSpPr/>
          <p:nvPr/>
        </p:nvSpPr>
        <p:spPr>
          <a:xfrm>
            <a:off x="1460500" y="4673600"/>
            <a:ext cx="4445000" cy="825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600" b="1" i="0" u="none" strike="noStrike">
                <a:solidFill>
                  <a:srgbClr val="333333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独立管理权限，广阔晋升空间</a:t>
            </a:r>
            <a:br>
              <a:rPr lang="en-US" sz="1600" b="0" i="0" u="none" strike="noStrike">
                <a:solidFill>
                  <a:srgbClr val="1F2329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</a:br>
            <a:r>
              <a:rPr lang="en-US" sz="1300" b="0" i="0" u="none" strike="noStrike">
                <a:solidFill>
                  <a:srgbClr val="555555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拥有自主搭建与管理团队的权限，公司提供完善的培训体系与资源支持，与企业共同成长，共享发展红利。</a:t>
            </a:r>
            <a:endParaRPr lang="en-US" sz="1100"/>
          </a:p>
        </p:txBody>
      </p:sp>
      <p:sp>
        <p:nvSpPr>
          <p:cNvPr id="12" name="AutoShape 12"/>
          <p:cNvSpPr/>
          <p:nvPr/>
        </p:nvSpPr>
        <p:spPr>
          <a:xfrm>
            <a:off x="6223000" y="1778000"/>
            <a:ext cx="5207000" cy="3937000"/>
          </a:xfrm>
          <a:prstGeom prst="roundRect">
            <a:avLst>
              <a:gd name="adj" fmla="val 0"/>
            </a:avLst>
          </a:prstGeom>
          <a:solidFill>
            <a:srgbClr val="FFFFFF">
              <a:alpha val="50000"/>
            </a:srgbClr>
          </a:solidFill>
          <a:ln w="12700" cap="flat" cmpd="sng">
            <a:solidFill>
              <a:srgbClr val="D4AF37">
                <a:alpha val="4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3" name="AutoShape 13"/>
          <p:cNvSpPr/>
          <p:nvPr/>
        </p:nvSpPr>
        <p:spPr>
          <a:xfrm>
            <a:off x="6477000" y="2032000"/>
            <a:ext cx="4699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200" b="1" i="0" u="none" strike="noStrike">
                <a:solidFill>
                  <a:srgbClr val="D4AF37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02 加入我们，共创未来</a:t>
            </a:r>
            <a:endParaRPr lang="en-US" sz="1100"/>
          </a:p>
        </p:txBody>
      </p:sp>
      <p:pic>
        <p:nvPicPr>
          <p:cNvPr id="14" name="Picture 1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7000" y="2857500"/>
            <a:ext cx="279400" cy="279400"/>
          </a:xfrm>
          <a:prstGeom prst="rect">
            <a:avLst/>
          </a:prstGeom>
        </p:spPr>
      </p:pic>
      <p:sp>
        <p:nvSpPr>
          <p:cNvPr id="15" name="AutoShape 15"/>
          <p:cNvSpPr/>
          <p:nvPr/>
        </p:nvSpPr>
        <p:spPr>
          <a:xfrm>
            <a:off x="6921500" y="2832100"/>
            <a:ext cx="4572000" cy="444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500" b="1" i="0" u="none" strike="noStrike">
                <a:solidFill>
                  <a:srgbClr val="333333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对接人：</a:t>
            </a:r>
            <a:r>
              <a:rPr lang="en-US" sz="1600" b="0" i="0" u="none" strike="noStrike">
                <a:solidFill>
                  <a:srgbClr val="1F2329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 </a:t>
            </a:r>
            <a:r>
              <a:rPr lang="zh-CN" altLang="en-US" sz="1600" b="0" i="0" u="none" strike="noStrike">
                <a:solidFill>
                  <a:srgbClr val="1F2329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黄经理</a:t>
            </a:r>
            <a:r>
              <a:rPr lang="en-US" altLang="zh-CN" sz="1600" b="0" i="0" u="none" strike="noStrike">
                <a:solidFill>
                  <a:srgbClr val="1F2329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   </a:t>
            </a:r>
            <a:r>
              <a:rPr lang="en-US" sz="1500" b="0" i="0" u="none" strike="noStrike">
                <a:solidFill>
                  <a:srgbClr val="555555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HR 招聘组 / 业务部门负责人</a:t>
            </a:r>
            <a:endParaRPr lang="en-US" sz="1100"/>
          </a:p>
        </p:txBody>
      </p:sp>
      <p:pic>
        <p:nvPicPr>
          <p:cNvPr id="16" name="Picture 1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7000" y="3556000"/>
            <a:ext cx="279400" cy="279400"/>
          </a:xfrm>
          <a:prstGeom prst="rect">
            <a:avLst/>
          </a:prstGeom>
        </p:spPr>
      </p:pic>
      <p:sp>
        <p:nvSpPr>
          <p:cNvPr id="17" name="AutoShape 17"/>
          <p:cNvSpPr/>
          <p:nvPr/>
        </p:nvSpPr>
        <p:spPr>
          <a:xfrm>
            <a:off x="6921500" y="3530600"/>
            <a:ext cx="4572000" cy="444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500" b="1" i="0" u="none" strike="noStrike">
                <a:solidFill>
                  <a:srgbClr val="333333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联系电话：</a:t>
            </a:r>
            <a:r>
              <a:rPr lang="en-US" sz="1600" b="0" i="0" u="none" strike="noStrike">
                <a:solidFill>
                  <a:srgbClr val="1F2329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 </a:t>
            </a:r>
            <a:r>
              <a:rPr lang="en-US" sz="1500" b="0" i="0" u="none" strike="noStrike">
                <a:solidFill>
                  <a:srgbClr val="555555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15977481846</a:t>
            </a:r>
            <a:r>
              <a:rPr lang="en-US" sz="1500" b="0" i="0" u="none" strike="noStrike">
                <a:solidFill>
                  <a:srgbClr val="555555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（微信同步，请备注“应聘”）</a:t>
            </a:r>
            <a:endParaRPr lang="en-US" sz="1100"/>
          </a:p>
        </p:txBody>
      </p:sp>
      <p:sp>
        <p:nvSpPr>
          <p:cNvPr id="18" name="AutoShape 18"/>
          <p:cNvSpPr/>
          <p:nvPr/>
        </p:nvSpPr>
        <p:spPr>
          <a:xfrm>
            <a:off x="6477000" y="4381500"/>
            <a:ext cx="4699000" cy="1206500"/>
          </a:xfrm>
          <a:prstGeom prst="roundRect">
            <a:avLst>
              <a:gd name="adj" fmla="val 0"/>
            </a:avLst>
          </a:prstGeom>
          <a:solidFill>
            <a:srgbClr val="D4AF37">
              <a:alpha val="10000"/>
            </a:srgbClr>
          </a:solidFill>
          <a:ln w="12700" cap="flat" cmpd="sng">
            <a:solidFill>
              <a:srgbClr val="D4AF37">
                <a:alpha val="10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9" name="AutoShape 19"/>
          <p:cNvSpPr/>
          <p:nvPr/>
        </p:nvSpPr>
        <p:spPr>
          <a:xfrm>
            <a:off x="6604000" y="4508500"/>
            <a:ext cx="4445000" cy="1079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1500" b="1" i="0" u="none" strike="noStrike">
                <a:solidFill>
                  <a:srgbClr val="A67C00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诚邀自荐：</a:t>
            </a:r>
            <a:r>
              <a:rPr lang="en-US" sz="1600" b="0" i="0" u="none" strike="noStrike">
                <a:solidFill>
                  <a:srgbClr val="1F2329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 </a:t>
            </a:r>
            <a:r>
              <a:rPr lang="en-US" sz="1400" b="0" i="0" u="none" strike="noStrike">
                <a:solidFill>
                  <a:srgbClr val="3C3C3C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请直接发送您的团队规模、过往核心业绩与个人简历至招聘邮箱。我们将在2个工作日内快速反馈，期待与您携手共创辉煌！</a:t>
            </a:r>
            <a:endParaRPr lang="en-US" sz="1100"/>
          </a:p>
        </p:txBody>
      </p:sp>
      <p:sp>
        <p:nvSpPr>
          <p:cNvPr id="20" name="AutoShape 20"/>
          <p:cNvSpPr/>
          <p:nvPr/>
        </p:nvSpPr>
        <p:spPr>
          <a:xfrm>
            <a:off x="0" y="6121400"/>
            <a:ext cx="12192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25000"/>
              </a:lnSpc>
              <a:defRPr/>
            </a:pPr>
            <a:r>
              <a:rPr lang="en-US" sz="1400" b="0" i="1" u="none" strike="noStrike">
                <a:solidFill>
                  <a:srgbClr val="505050">
                    <a:alpha val="70196"/>
                  </a:srgbClr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—— 以能力定薪酬，以业绩论英雄，这里是成就梦想的舞台 ——</a:t>
            </a:r>
            <a:endParaRPr lang="en-US" sz="110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30000"/>
            </a:srgbClr>
          </a:solidFill>
          <a:ln cap="flat" cmpd="sng">
            <a:solidFill>
              <a:srgbClr val="E6CFCF">
                <a:alpha val="3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" name="AutoShape 3"/>
          <p:cNvSpPr/>
          <p:nvPr/>
        </p:nvSpPr>
        <p:spPr>
          <a:xfrm>
            <a:off x="0" y="1397000"/>
            <a:ext cx="12192000" cy="177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25000"/>
              </a:lnSpc>
              <a:defRPr/>
            </a:pPr>
            <a:r>
              <a:rPr lang="en-US" sz="12000" b="1" i="0" u="none" strike="noStrike">
                <a:solidFill>
                  <a:srgbClr val="D4AF37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03</a:t>
            </a:r>
            <a:endParaRPr lang="en-US" sz="1100"/>
          </a:p>
        </p:txBody>
      </p:sp>
      <p:sp>
        <p:nvSpPr>
          <p:cNvPr id="4" name="AutoShape 4"/>
          <p:cNvSpPr/>
          <p:nvPr/>
        </p:nvSpPr>
        <p:spPr>
          <a:xfrm>
            <a:off x="0" y="3302000"/>
            <a:ext cx="12192000" cy="889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25000"/>
              </a:lnSpc>
              <a:defRPr/>
            </a:pPr>
            <a:r>
              <a:rPr lang="en-US" sz="4000" b="1" i="0" u="none" strike="noStrike">
                <a:solidFill>
                  <a:srgbClr val="333333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网络营销专员（线上获客型）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4572000" y="4445000"/>
            <a:ext cx="3048000" cy="38100"/>
          </a:xfrm>
          <a:prstGeom prst="roundRect">
            <a:avLst>
              <a:gd name="adj" fmla="val 0"/>
            </a:avLst>
          </a:prstGeom>
          <a:solidFill>
            <a:srgbClr val="D4AF37">
              <a:alpha val="100000"/>
            </a:srgbClr>
          </a:solidFill>
          <a:ln cap="flat" cmpd="sng">
            <a:solidFill>
              <a:srgbClr val="BB961E">
                <a:alpha val="10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6" name="AutoShape 6"/>
          <p:cNvSpPr/>
          <p:nvPr/>
        </p:nvSpPr>
        <p:spPr>
          <a:xfrm>
            <a:off x="381000" y="4889500"/>
            <a:ext cx="11430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08000"/>
              </a:lnSpc>
              <a:defRPr/>
            </a:pPr>
            <a:r>
              <a:rPr lang="en-US" sz="2200" b="1" i="0" u="none" strike="noStrike">
                <a:solidFill>
                  <a:srgbClr val="525252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玩转网络营销 · 高提成回报 · 灵活居家办公 · 轻松实现流量变现</a:t>
            </a:r>
            <a:endParaRPr lang="en-US" sz="1100"/>
          </a:p>
        </p:txBody>
      </p:sp>
      <p:sp>
        <p:nvSpPr>
          <p:cNvPr id="7" name="AutoShape 7"/>
          <p:cNvSpPr/>
          <p:nvPr/>
        </p:nvSpPr>
        <p:spPr>
          <a:xfrm>
            <a:off x="762000" y="5651500"/>
            <a:ext cx="3302000" cy="762000"/>
          </a:xfrm>
          <a:prstGeom prst="roundRect">
            <a:avLst>
              <a:gd name="adj" fmla="val 0"/>
            </a:avLst>
          </a:prstGeom>
          <a:solidFill>
            <a:srgbClr val="D4AF37">
              <a:alpha val="8000"/>
            </a:srgbClr>
          </a:solidFill>
          <a:ln w="12700" cap="flat" cmpd="sng">
            <a:solidFill>
              <a:srgbClr val="D4AF37">
                <a:alpha val="3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8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000" y="5880100"/>
            <a:ext cx="304800" cy="304800"/>
          </a:xfrm>
          <a:prstGeom prst="rect">
            <a:avLst/>
          </a:prstGeom>
        </p:spPr>
      </p:pic>
      <p:sp>
        <p:nvSpPr>
          <p:cNvPr id="9" name="AutoShape 9"/>
          <p:cNvSpPr/>
          <p:nvPr/>
        </p:nvSpPr>
        <p:spPr>
          <a:xfrm>
            <a:off x="1460500" y="5778500"/>
            <a:ext cx="2540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333333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高额佣金 上不封顶</a:t>
            </a:r>
            <a:endParaRPr lang="en-US" sz="1100"/>
          </a:p>
        </p:txBody>
      </p:sp>
      <p:sp>
        <p:nvSpPr>
          <p:cNvPr id="10" name="AutoShape 10"/>
          <p:cNvSpPr/>
          <p:nvPr/>
        </p:nvSpPr>
        <p:spPr>
          <a:xfrm>
            <a:off x="4445000" y="5651500"/>
            <a:ext cx="3302000" cy="762000"/>
          </a:xfrm>
          <a:prstGeom prst="roundRect">
            <a:avLst>
              <a:gd name="adj" fmla="val 0"/>
            </a:avLst>
          </a:prstGeom>
          <a:solidFill>
            <a:srgbClr val="D4AF37">
              <a:alpha val="8000"/>
            </a:srgbClr>
          </a:solidFill>
          <a:ln w="12700" cap="flat" cmpd="sng">
            <a:solidFill>
              <a:srgbClr val="D4AF37">
                <a:alpha val="3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1" name="Picture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9000" y="5880100"/>
            <a:ext cx="304800" cy="304800"/>
          </a:xfrm>
          <a:prstGeom prst="rect">
            <a:avLst/>
          </a:prstGeom>
        </p:spPr>
      </p:pic>
      <p:sp>
        <p:nvSpPr>
          <p:cNvPr id="12" name="AutoShape 12"/>
          <p:cNvSpPr/>
          <p:nvPr/>
        </p:nvSpPr>
        <p:spPr>
          <a:xfrm>
            <a:off x="5143500" y="5778500"/>
            <a:ext cx="2540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333333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灵活办公 自由高效</a:t>
            </a:r>
            <a:endParaRPr lang="en-US" sz="1100"/>
          </a:p>
        </p:txBody>
      </p:sp>
      <p:sp>
        <p:nvSpPr>
          <p:cNvPr id="13" name="AutoShape 13"/>
          <p:cNvSpPr/>
          <p:nvPr/>
        </p:nvSpPr>
        <p:spPr>
          <a:xfrm>
            <a:off x="8128000" y="5651500"/>
            <a:ext cx="3302000" cy="762000"/>
          </a:xfrm>
          <a:prstGeom prst="roundRect">
            <a:avLst>
              <a:gd name="adj" fmla="val 0"/>
            </a:avLst>
          </a:prstGeom>
          <a:solidFill>
            <a:srgbClr val="D4AF37">
              <a:alpha val="8000"/>
            </a:srgbClr>
          </a:solidFill>
          <a:ln w="12700" cap="flat" cmpd="sng">
            <a:solidFill>
              <a:srgbClr val="D4AF37">
                <a:alpha val="3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4" name="Picture 1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0" y="5880100"/>
            <a:ext cx="304800" cy="304800"/>
          </a:xfrm>
          <a:prstGeom prst="rect">
            <a:avLst/>
          </a:prstGeom>
        </p:spPr>
      </p:pic>
      <p:sp>
        <p:nvSpPr>
          <p:cNvPr id="15" name="AutoShape 15"/>
          <p:cNvSpPr/>
          <p:nvPr/>
        </p:nvSpPr>
        <p:spPr>
          <a:xfrm>
            <a:off x="8826500" y="5778500"/>
            <a:ext cx="2540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333333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全网引流 轻松获客</a:t>
            </a:r>
            <a:endParaRPr lang="en-US" sz="110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默认主题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4212</Words>
  <Application>WPS 演示</Application>
  <PresentationFormat/>
  <Paragraphs>302</Paragraphs>
  <Slides>16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16</vt:i4>
      </vt:variant>
    </vt:vector>
  </HeadingPairs>
  <TitlesOfParts>
    <vt:vector size="25" baseType="lpstr">
      <vt:lpstr>Arial</vt:lpstr>
      <vt:lpstr>宋体</vt:lpstr>
      <vt:lpstr>Wingdings</vt:lpstr>
      <vt:lpstr>Arial</vt:lpstr>
      <vt:lpstr>Noto Sans SC</vt:lpstr>
      <vt:lpstr>微软雅黑</vt:lpstr>
      <vt:lpstr>Arial Unicode MS</vt:lpstr>
      <vt:lpstr>Office 主题​​</vt:lpstr>
      <vt:lpstr>默认主题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陆鸿钧|多周期顶底</cp:lastModifiedBy>
  <cp:revision>3</cp:revision>
  <dcterms:created xsi:type="dcterms:W3CDTF">2026-08-21T01:39:00Z</dcterms:created>
  <dcterms:modified xsi:type="dcterms:W3CDTF">2026-08-21T02:37:33Z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IGC">
    <vt:lpwstr>{"Label":"1","ContentProducer":"001191110102MACQD9K64010000","ProduceID":"7676290836850691038","ReservedCode1":"","ContentPropagator":"","PropagateID":"","ReservedCode2":""}</vt:lpwstr>
  </property>
  <property fmtid="{D5CDD505-2E9C-101B-9397-08002B2CF9AE}" pid="3" name="KSOProductBuildVer">
    <vt:lpwstr>2052-12.1.0.28043</vt:lpwstr>
  </property>
  <property fmtid="{D5CDD505-2E9C-101B-9397-08002B2CF9AE}" pid="4" name="ICV">
    <vt:lpwstr>2A8A2901BA194B37BAF4B3E957F7AB30_12</vt:lpwstr>
  </property>
</Properties>
</file>